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80" r:id="rId21"/>
    <p:sldId id="279" r:id="rId2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8870" autoAdjust="0"/>
  </p:normalViewPr>
  <p:slideViewPr>
    <p:cSldViewPr>
      <p:cViewPr>
        <p:scale>
          <a:sx n="75" d="100"/>
          <a:sy n="75" d="100"/>
        </p:scale>
        <p:origin x="-1722" y="10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714500" y="4165600"/>
            <a:ext cx="4629150" cy="2525816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714500" y="6671096"/>
            <a:ext cx="4629150" cy="18288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5156716" y="1676588"/>
            <a:ext cx="3048000" cy="285750"/>
          </a:xfrm>
        </p:spPr>
        <p:txBody>
          <a:bodyPr/>
          <a:lstStyle/>
          <a:p>
            <a:fld id="{7A714812-E7CA-46AA-B30F-28478E2D3BC3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4241152" y="5687573"/>
            <a:ext cx="4876800" cy="288036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85750" y="0"/>
            <a:ext cx="457200" cy="9144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07252" y="0"/>
            <a:ext cx="78498" cy="9144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742950" y="0"/>
            <a:ext cx="136404" cy="9144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855990" y="0"/>
            <a:ext cx="172710" cy="9144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79758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685800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40584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294980" y="0"/>
            <a:ext cx="0" cy="9144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00100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6835392" y="0"/>
            <a:ext cx="0" cy="9144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914400" y="0"/>
            <a:ext cx="57150" cy="9144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457200" y="4572000"/>
            <a:ext cx="971550" cy="17272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982224" y="6489003"/>
            <a:ext cx="481068" cy="855232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818310" y="7334176"/>
            <a:ext cx="102870" cy="18288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248156" y="7717536"/>
            <a:ext cx="205740" cy="3657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428750" y="5994400"/>
            <a:ext cx="274320" cy="48768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994158" y="6571603"/>
            <a:ext cx="457200" cy="690032"/>
          </a:xfrm>
        </p:spPr>
        <p:txBody>
          <a:bodyPr/>
          <a:lstStyle/>
          <a:p>
            <a:fld id="{0959C3C5-CD8A-498C-9B65-E5EE77C34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42900" y="2133600"/>
            <a:ext cx="5600700" cy="6498336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A714812-E7CA-46AA-B30F-28478E2D3BC3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959C3C5-CD8A-498C-9B65-E5EE77C342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500" y="3860800"/>
            <a:ext cx="4629150" cy="273812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14500" y="6680200"/>
            <a:ext cx="4629150" cy="18288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5155692" y="1671701"/>
            <a:ext cx="3048000" cy="285750"/>
          </a:xfrm>
        </p:spPr>
        <p:txBody>
          <a:bodyPr/>
          <a:lstStyle/>
          <a:p>
            <a:fld id="{7A714812-E7CA-46AA-B30F-28478E2D3BC3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4241292" y="5683758"/>
            <a:ext cx="4876800" cy="288036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285750" y="0"/>
            <a:ext cx="457200" cy="9144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07252" y="0"/>
            <a:ext cx="78498" cy="9144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742950" y="0"/>
            <a:ext cx="136404" cy="9144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55990" y="0"/>
            <a:ext cx="172710" cy="9144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79758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685800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640584" y="0"/>
            <a:ext cx="0" cy="9144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294980" y="0"/>
            <a:ext cx="0" cy="9144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800100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914400" y="0"/>
            <a:ext cx="57150" cy="9144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457200" y="4572000"/>
            <a:ext cx="971550" cy="17272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993528" y="6489003"/>
            <a:ext cx="481068" cy="855232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818310" y="7334176"/>
            <a:ext cx="102870" cy="18288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248156" y="7721600"/>
            <a:ext cx="205740" cy="3657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409280" y="5973184"/>
            <a:ext cx="274320" cy="48768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6823458" y="0"/>
            <a:ext cx="0" cy="9144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005462" y="6571603"/>
            <a:ext cx="457200" cy="690032"/>
          </a:xfrm>
        </p:spPr>
        <p:txBody>
          <a:bodyPr/>
          <a:lstStyle/>
          <a:p>
            <a:fld id="{0959C3C5-CD8A-498C-9B65-E5EE77C34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4812-E7CA-46AA-B30F-28478E2D3BC3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C3C5-CD8A-498C-9B65-E5EE77C342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342900" y="2133600"/>
            <a:ext cx="2743200" cy="6096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3202686" y="2133600"/>
            <a:ext cx="2743200" cy="6096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5657850" cy="1524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4812-E7CA-46AA-B30F-28478E2D3BC3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C3C5-CD8A-498C-9B65-E5EE77C342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342900" y="3149600"/>
            <a:ext cx="2743200" cy="5181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3278981" y="3149600"/>
            <a:ext cx="2743200" cy="5181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342900" y="2092960"/>
            <a:ext cx="2743200" cy="87782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3257550" y="2092960"/>
            <a:ext cx="2743200" cy="87782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A714812-E7CA-46AA-B30F-28478E2D3BC3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959C3C5-CD8A-498C-9B65-E5EE77C342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4812-E7CA-46AA-B30F-28478E2D3BC3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C3C5-CD8A-498C-9B65-E5EE77C34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6572250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688658" y="4400550"/>
            <a:ext cx="8412480" cy="3429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109210" y="365760"/>
            <a:ext cx="1145286" cy="664464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686300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4644222" y="0"/>
            <a:ext cx="0" cy="9144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743700" y="0"/>
            <a:ext cx="0" cy="9144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6629400" y="0"/>
            <a:ext cx="228600" cy="9144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6686550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117336" y="7620000"/>
            <a:ext cx="411480" cy="73152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228600" y="365760"/>
            <a:ext cx="4229100" cy="843686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A714812-E7CA-46AA-B30F-28478E2D3BC3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0959C3C5-CD8A-498C-9B65-E5EE77C342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572250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6117336" y="7620000"/>
            <a:ext cx="411480" cy="73152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672370" y="4400550"/>
            <a:ext cx="8412480" cy="3429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4629150" cy="9144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074349" y="353060"/>
            <a:ext cx="1143000" cy="6608064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6743700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6629400" y="0"/>
            <a:ext cx="228600" cy="9144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6686550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4686300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4644222" y="0"/>
            <a:ext cx="0" cy="9144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A714812-E7CA-46AA-B30F-28478E2D3BC3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959C3C5-CD8A-498C-9B65-E5EE77C342D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4812-E7CA-46AA-B30F-28478E2D3BC3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C3C5-CD8A-498C-9B65-E5EE77C34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257300" cy="780203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4812-E7CA-46AA-B30F-28478E2D3BC3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9C3C5-CD8A-498C-9B65-E5EE77C34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6572250" y="0"/>
            <a:ext cx="0" cy="9144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600700" cy="1524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600700" cy="649833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5105400" y="1554482"/>
            <a:ext cx="2682240" cy="288036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A714812-E7CA-46AA-B30F-28478E2D3BC3}" type="datetimeFigureOut">
              <a:rPr lang="ru-RU" smtClean="0"/>
              <a:pPr/>
              <a:t>11.12.2017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4309190" y="5089667"/>
            <a:ext cx="4267200" cy="27432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7150" y="0"/>
            <a:ext cx="0" cy="9144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743700" y="0"/>
            <a:ext cx="0" cy="9144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6629400" y="0"/>
            <a:ext cx="228600" cy="9144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6686550" y="0"/>
            <a:ext cx="0" cy="9144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6117336" y="7620000"/>
            <a:ext cx="411480" cy="73152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096762" y="7645400"/>
            <a:ext cx="457200" cy="694944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0959C3C5-CD8A-498C-9B65-E5EE77C34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3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8680" y="3059832"/>
            <a:ext cx="5938986" cy="2525816"/>
          </a:xfrm>
        </p:spPr>
        <p:txBody>
          <a:bodyPr>
            <a:normAutofit fontScale="90000"/>
          </a:bodyPr>
          <a:lstStyle/>
          <a:p>
            <a:pPr algn="ctr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Қазақстан Республикасы Президентінің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«Болашаққа бағдар: рухани жаңғыру» мақаласы негізінде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«Туған жер» бағдарламасының «Тәрбие және білім» бағытын жүзеге асыру тұжырымдамасы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00808" y="8244408"/>
            <a:ext cx="4629150" cy="709216"/>
          </a:xfrm>
        </p:spPr>
        <p:txBody>
          <a:bodyPr>
            <a:normAutofit/>
          </a:bodyPr>
          <a:lstStyle/>
          <a:p>
            <a:pPr algn="ctr"/>
            <a:r>
              <a:rPr lang="kk-KZ" sz="1400" b="0" dirty="0" smtClean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Өнерпаз дарынды балалармен жұмыс жүргізу жөніндегі облыстық оқу-әдістемелік орталығы</a:t>
            </a:r>
            <a:endParaRPr lang="ru-RU" sz="1400" dirty="0"/>
          </a:p>
        </p:txBody>
      </p:sp>
      <p:pic>
        <p:nvPicPr>
          <p:cNvPr id="4" name="Содержимое 4" descr="kjujnbg LL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93096" y="395536"/>
            <a:ext cx="1224136" cy="1218312"/>
          </a:xfrm>
          <a:prstGeom prst="rect">
            <a:avLst/>
          </a:prstGeom>
        </p:spPr>
      </p:pic>
      <p:pic>
        <p:nvPicPr>
          <p:cNvPr id="5" name="Рисунок 4" descr="Картинки по запросу рухани жаңғыру эмблема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36" y="395536"/>
            <a:ext cx="2016224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06" name="Picture 2" descr="https://avatars.mds.yandex.net/get-altay/367512/2a0000015b4f785343f6b9d2ce53e1df92f7/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60848" y="5364088"/>
            <a:ext cx="3672408" cy="27543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kjujnbg LLN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293096" y="395536"/>
            <a:ext cx="1224136" cy="1218312"/>
          </a:xfrm>
        </p:spPr>
      </p:pic>
      <p:pic>
        <p:nvPicPr>
          <p:cNvPr id="4" name="Рисунок 3" descr="Картинки по запросу рухани жаңғыру эмблема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36" y="395536"/>
            <a:ext cx="2016224" cy="1224136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548680" y="1907704"/>
            <a:ext cx="5688632" cy="7236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1400" b="1" dirty="0"/>
              <a:t>Қазақстан Республикасы Президентінің </a:t>
            </a:r>
            <a:endParaRPr lang="ru-RU" sz="1400" dirty="0"/>
          </a:p>
          <a:p>
            <a:r>
              <a:rPr lang="kk-KZ" sz="1400" b="1" dirty="0"/>
              <a:t>«Болашаққа бағдар: рухани жаңғыру» мақаласы негізінде </a:t>
            </a:r>
            <a:endParaRPr lang="ru-RU" sz="1400" dirty="0"/>
          </a:p>
          <a:p>
            <a:r>
              <a:rPr lang="kk-KZ" sz="1400" b="1" dirty="0"/>
              <a:t>«Туған жер» бағдарламасының «Тәрбие және білім» бағытын жүзеге асыру тұжырымдамасы</a:t>
            </a:r>
            <a:endParaRPr lang="ru-RU" sz="1400" dirty="0"/>
          </a:p>
          <a:p>
            <a:r>
              <a:rPr lang="kk-KZ" sz="1400" b="1" dirty="0"/>
              <a:t> </a:t>
            </a:r>
            <a:endParaRPr lang="ru-RU" sz="1400" dirty="0"/>
          </a:p>
          <a:p>
            <a:r>
              <a:rPr lang="kk-KZ" sz="1400" b="1" dirty="0"/>
              <a:t> </a:t>
            </a:r>
            <a:r>
              <a:rPr lang="kk-KZ" sz="1400" b="1" dirty="0" smtClean="0"/>
              <a:t>Нормативтік </a:t>
            </a:r>
            <a:r>
              <a:rPr lang="kk-KZ" sz="1400" b="1" dirty="0"/>
              <a:t>базасы</a:t>
            </a:r>
            <a:endParaRPr lang="ru-RU" sz="1400" dirty="0"/>
          </a:p>
          <a:p>
            <a:r>
              <a:rPr lang="kk-KZ" sz="1400" b="1" dirty="0"/>
              <a:t> </a:t>
            </a:r>
            <a:endParaRPr lang="ru-RU" sz="1400" dirty="0"/>
          </a:p>
          <a:p>
            <a:pPr lvl="1"/>
            <a:r>
              <a:rPr lang="kk-KZ" sz="1400" dirty="0"/>
              <a:t>Қазақстан Республикасының Конституциясы;</a:t>
            </a:r>
            <a:endParaRPr lang="ru-RU" sz="1400" dirty="0"/>
          </a:p>
          <a:p>
            <a:pPr lvl="1"/>
            <a:r>
              <a:rPr lang="ru-RU" sz="1400" dirty="0" err="1"/>
              <a:t>Қазақстан Республикасының </a:t>
            </a:r>
            <a:r>
              <a:rPr lang="ru-RU" sz="1400" dirty="0"/>
              <a:t>«</a:t>
            </a:r>
            <a:r>
              <a:rPr lang="ru-RU" sz="1400" dirty="0" err="1"/>
              <a:t>Білім</a:t>
            </a:r>
            <a:r>
              <a:rPr lang="ru-RU" sz="1400" dirty="0"/>
              <a:t> </a:t>
            </a:r>
            <a:r>
              <a:rPr lang="ru-RU" sz="1400" dirty="0" err="1"/>
              <a:t>туралы</a:t>
            </a:r>
            <a:r>
              <a:rPr lang="ru-RU" sz="1400" dirty="0"/>
              <a:t>» </a:t>
            </a:r>
            <a:r>
              <a:rPr lang="ru-RU" sz="1400" dirty="0" err="1"/>
              <a:t>Заңы</a:t>
            </a:r>
            <a:r>
              <a:rPr lang="kk-KZ" sz="1400" dirty="0"/>
              <a:t>;</a:t>
            </a:r>
            <a:endParaRPr lang="ru-RU" sz="1400" dirty="0"/>
          </a:p>
          <a:p>
            <a:pPr lvl="1"/>
            <a:r>
              <a:rPr lang="kk-KZ" sz="1400" dirty="0"/>
              <a:t>Қазақстан Республикасының 2002 жылғы 08.08. №345 II               «Бала құқығын қорғау туралы» Заңы;</a:t>
            </a:r>
            <a:endParaRPr lang="ru-RU" sz="1400" dirty="0"/>
          </a:p>
          <a:p>
            <a:pPr lvl="1"/>
            <a:r>
              <a:rPr lang="kk-KZ" sz="1400" dirty="0"/>
              <a:t>Қазақстан Республикасының Президенті - Елбасы Н.Ә.Назарбаевтың «Қазақстан-2050» стратегиясы қалыптасқан мемлекеттің жаңа саяси бағыты» атты Қазақстан халқына Жолдауы;</a:t>
            </a:r>
            <a:endParaRPr lang="ru-RU" sz="1400" dirty="0"/>
          </a:p>
          <a:p>
            <a:pPr lvl="1"/>
            <a:r>
              <a:rPr lang="kk-KZ" sz="1400" dirty="0"/>
              <a:t>«Қазақстан Республикасында білім беруді және ғылымды дамытудың  2016 - 2019 жылдарға арналған мемлекеттік бағдарламасы» 2016 ж. 1 наурыздағы № 205 Жарлығы;</a:t>
            </a:r>
            <a:endParaRPr lang="ru-RU" sz="1400" dirty="0"/>
          </a:p>
          <a:p>
            <a:pPr lvl="1"/>
            <a:r>
              <a:rPr lang="kk-KZ" sz="1400" dirty="0"/>
              <a:t>Қазақстан Республикасы Үкіметінің 2013 жылғы 17 мамырдағы № 499 «Қосымша білім беру бағдарламаларын іске асыратын білім беру ұйымдары қызметінің үлгілік қағидалары»;</a:t>
            </a:r>
            <a:endParaRPr lang="ru-RU" sz="1400" dirty="0"/>
          </a:p>
          <a:p>
            <a:pPr lvl="1"/>
            <a:r>
              <a:rPr lang="kk-KZ" sz="1400" dirty="0"/>
              <a:t>Орталық Жарғысы.</a:t>
            </a:r>
            <a:endParaRPr lang="ru-RU" sz="1400" dirty="0"/>
          </a:p>
          <a:p>
            <a:r>
              <a:rPr lang="kk-KZ" sz="1400" dirty="0"/>
              <a:t> </a:t>
            </a:r>
            <a:endParaRPr lang="ru-RU" sz="1400" dirty="0"/>
          </a:p>
          <a:p>
            <a:r>
              <a:rPr lang="kk-KZ" sz="1400" dirty="0"/>
              <a:t> </a:t>
            </a:r>
            <a:r>
              <a:rPr lang="ru-RU" sz="1400" b="1" dirty="0" smtClean="0"/>
              <a:t>Т</a:t>
            </a:r>
            <a:r>
              <a:rPr lang="kk-KZ" sz="1400" b="1" dirty="0"/>
              <a:t>ұжырымдама әзірлеу үшін негіздеме</a:t>
            </a:r>
            <a:endParaRPr lang="ru-RU" sz="1400" dirty="0"/>
          </a:p>
          <a:p>
            <a:r>
              <a:rPr lang="kk-KZ" sz="1400" b="1" dirty="0"/>
              <a:t> </a:t>
            </a:r>
            <a:endParaRPr lang="ru-RU" sz="1400" dirty="0"/>
          </a:p>
          <a:p>
            <a:pPr lvl="1"/>
            <a:r>
              <a:rPr lang="kk-KZ" sz="1400" dirty="0"/>
              <a:t>Қазақстан Республикасы Президенті</a:t>
            </a:r>
            <a:r>
              <a:rPr lang="kk-KZ" sz="1400" b="1" dirty="0"/>
              <a:t> </a:t>
            </a:r>
            <a:r>
              <a:rPr lang="kk-KZ" sz="1400" dirty="0"/>
              <a:t>Н.Ә. Назарбаевтың «Болашаққа бағдар: рухани жаңғыру» атты мақаласы.</a:t>
            </a:r>
            <a:endParaRPr lang="ru-RU" sz="1400" dirty="0"/>
          </a:p>
          <a:p>
            <a:r>
              <a:rPr lang="kk-KZ" sz="1400" b="1" dirty="0"/>
              <a:t> </a:t>
            </a:r>
            <a:endParaRPr lang="ru-RU" sz="1400" dirty="0"/>
          </a:p>
          <a:p>
            <a:pPr lvl="0"/>
            <a:r>
              <a:rPr lang="kk-KZ" sz="1400" b="1" dirty="0"/>
              <a:t>Жобаларды ұйымдастырушылар</a:t>
            </a:r>
            <a:endParaRPr lang="ru-RU" sz="1400" dirty="0"/>
          </a:p>
          <a:p>
            <a:r>
              <a:rPr lang="ru-RU" sz="1400" b="1" dirty="0"/>
              <a:t> </a:t>
            </a:r>
            <a:endParaRPr lang="ru-RU" sz="1400" dirty="0"/>
          </a:p>
          <a:p>
            <a:r>
              <a:rPr lang="kk-KZ" sz="1400" dirty="0"/>
              <a:t>Ақмола облысы білім басқармасы, Өнерпаз дарынды балалармен жұмыс жүргізу жөніндегі облыстық оқу-әдістемелік орталығы</a:t>
            </a:r>
            <a:r>
              <a:rPr lang="kk-KZ" sz="1400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4" descr="kjujnbg LLN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293096" y="395536"/>
            <a:ext cx="1224136" cy="1218312"/>
          </a:xfrm>
        </p:spPr>
      </p:pic>
      <p:pic>
        <p:nvPicPr>
          <p:cNvPr id="7" name="Рисунок 6" descr="Картинки по запросу рухани жаңғыру эмблема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36" y="395536"/>
            <a:ext cx="2016224" cy="122413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404664" y="1849695"/>
            <a:ext cx="604867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Тұжырымдаманы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ң мақсаты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Бәсекеге қабілетті,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зияткер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сындарлы, мықты, жауапкершілігі мол,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бітімі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 рухани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дамыған, табысты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шығармашыл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тұлғаны,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өз Отанының патриотын тәрбиелеу.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b="1" dirty="0">
                <a:latin typeface="Times New Roman" pitchFamily="18" charset="0"/>
                <a:cs typeface="Times New Roman" pitchFamily="18" charset="0"/>
              </a:rPr>
              <a:t>Тұжырымдаманың міндеттері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- балалар мен жасөспірімдердің  дарындылығын анықтаудың нәтижелі жүйесін құру;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- дарынды балаларды тәрбиелеу,  дамыту және қолайлы оқыту үшін  әлеуметтік-мәдени орта құру;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- зияткерлік байқаулар, олимпиадалар, ғылыми жобаларды ұйымдастыру және өткізу;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- қабілетті, дарынды балалардың облыстық, республикалық, халықаралық олимпиадаларға, ғылыми жобалар, зияткерлік, шығармашылық ойындарға, байқауларға, көрмелерге, конференцияларға, тренингтерге қатысуға жағдай жасау.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ұжырымдаманы і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ске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мерзімдері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2018 – 2022 ж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ылдар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Картинки по запросу рухани жаңғыру эмблема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36" y="395536"/>
            <a:ext cx="2016224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Содержимое 4" descr="kjujnbg LLN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4293096" y="395536"/>
            <a:ext cx="1224136" cy="1218312"/>
          </a:xfrm>
        </p:spPr>
      </p:pic>
      <p:sp>
        <p:nvSpPr>
          <p:cNvPr id="15" name="TextBox 14"/>
          <p:cNvSpPr txBox="1"/>
          <p:nvPr/>
        </p:nvSpPr>
        <p:spPr>
          <a:xfrm>
            <a:off x="233264" y="2051721"/>
            <a:ext cx="6364088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Күнделікті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құбылған бүгінгі әлемде елбасымыздың «Болашаққа бағдар: рухани жаңғыру» мақаласы қазақстандықтар үшін маңызды идеологиялық темірқазық болып кетті.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 «Рухани жаңғыру» бағдарламасын жүзеге асыру аясында облысымызда біршама жобалар әзірленді. Олардың негізінде аймақтағы сан алуан мәдениет жатыр.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Қазақстандық патриотизм рухындағы жан-жақты және үйлесімді дамыған тұлғаны тәрбиелеуге бағытталған «Тәрбие және білім» атты  бірінші ішкі бағдарламасының әкімгері – 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білім беру жүйесі.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Өйткені «баланы жастан» демекші, дәл осы бала күннен бастап өз ауылына, қаласына, өлкесіне, оның тарихына, мәдениетіне, дәстүрі мен тұрмысына деген махаббат, мақтаныш және адалдықпен  көрініс табатын  шынайы патриотизм сезімін ұялатуға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Білім басқармасы «Тәрбие және білім» ішкі бағдарламасын жүзеге асыруға арналған 22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жобадан тұратын тізілім әзірледі. Бұл іс-шаралардың басты  мақсаты – бәсекеге қабілетті, сындарлы, мықты, жауапкершілігі мол, шығармашыл тұлғаны, өз Отанының патриотын тәрбиелеу. «Тәрбие және Білім» ішкі бағдарламасында үш  базалық бағыт жүзеге асырылады: олар </a:t>
            </a:r>
            <a:r>
              <a:rPr lang="kk-KZ" b="1" dirty="0">
                <a:latin typeface="Times New Roman" pitchFamily="18" charset="0"/>
                <a:cs typeface="Times New Roman" pitchFamily="18" charset="0"/>
              </a:rPr>
              <a:t>«Өлкетану», «Отаным – тағдырым», «Саналы азамат»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и по запросу рухани жаңғыру эмблема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12" y="467544"/>
            <a:ext cx="2016224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Содержимое 4" descr="kjujnbg LLN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4293096" y="395536"/>
            <a:ext cx="1224136" cy="1218312"/>
          </a:xfrm>
        </p:spPr>
      </p:pic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260648" y="2262544"/>
            <a:ext cx="6237312" cy="6586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/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Өнерпаз дарынды балалармен жұмыс жүргізу жөніндегі облыстық оқу-әдістемелік орталығының негізінде бүгінде балалар мен жасөспрірімдердің бойында өзінің кіші отанына деген қызығушылығын, шығармашылық негіздерін, жасампаздық қабілеттерін дамытуға бағытталған  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  жоба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әзірленіп, жүзеге асыра бастады: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/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/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Business»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(Саналы азамат базалық бағыт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«Алтын </a:t>
            </a:r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қазына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азамат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базалы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қ бағыт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«Дарындылар елі»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базалы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қ бағыт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Саналы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азамат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«Сөз тілді қөркі»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базалы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қ бағыт Отаным- тағдырым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«Дарынды ұрпақ- ел болашағы»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базалы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қ бағыт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Отаным-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тағдырым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b="1" i="1" dirty="0">
                <a:latin typeface="Times New Roman" pitchFamily="18" charset="0"/>
                <a:cs typeface="Times New Roman" pitchFamily="18" charset="0"/>
              </a:rPr>
              <a:t>«Балалар мен жасөспірімдер қозғалысы және қоғамдық ұйымдарды дамытудың ұлттық бағдарламасы»</a:t>
            </a:r>
            <a:r>
              <a:rPr lang="kk-KZ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(базалық бағыт Отаным- тағдырым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b="1" i="1" dirty="0" smtClean="0">
                <a:latin typeface="Times New Roman" pitchFamily="18" charset="0"/>
                <a:cs typeface="Times New Roman" pitchFamily="18" charset="0"/>
              </a:rPr>
              <a:t> «Өрле, Қазақстан!»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(базалық бағыт Отаным- тағдырым)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и по запросу рухани жаңғыру эмблема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12" y="467544"/>
            <a:ext cx="2016224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Содержимое 4" descr="kjujnbg LLN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4293096" y="395536"/>
            <a:ext cx="1224136" cy="1218312"/>
          </a:xfrm>
        </p:spPr>
      </p:pic>
      <p:sp>
        <p:nvSpPr>
          <p:cNvPr id="5" name="TextBox 4"/>
          <p:cNvSpPr txBox="1"/>
          <p:nvPr/>
        </p:nvSpPr>
        <p:spPr>
          <a:xfrm>
            <a:off x="1052736" y="2339752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32656" y="1979712"/>
            <a:ext cx="6093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Реализация 7-ми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подпроектов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Подпрограммы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Тәрбие және білім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Программы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«РУХАНИ ЖАҢҒЫРУ»</a:t>
            </a: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60648" y="2699792"/>
          <a:ext cx="6264696" cy="5702019"/>
        </p:xfrm>
        <a:graphic>
          <a:graphicData uri="http://schemas.openxmlformats.org/drawingml/2006/table">
            <a:tbl>
              <a:tblPr/>
              <a:tblGrid>
                <a:gridCol w="1138605"/>
                <a:gridCol w="1575156"/>
                <a:gridCol w="2152374"/>
                <a:gridCol w="1398561"/>
              </a:tblGrid>
              <a:tr h="3133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Название мероприятия</a:t>
                      </a: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Цель </a:t>
                      </a: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Краткое описание, ключевые события</a:t>
                      </a: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Предполагаемый охват</a:t>
                      </a: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693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Базовое направление «Саналы азамат»</a:t>
                      </a:r>
                      <a:endParaRPr lang="ru-RU" sz="1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6693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Подпроект «</a:t>
                      </a:r>
                      <a:r>
                        <a:rPr lang="en-US" sz="1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Business</a:t>
                      </a:r>
                      <a:r>
                        <a:rPr lang="ru-RU" sz="100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0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1518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Экономическая игра «По ступенькам бизнеса»</a:t>
                      </a: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Формирование у учащихся представлений об экономической структуре рынка и приобретение первоначальных навыков ориентации в нём через игру</a:t>
                      </a: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Проведение школьного, районного и областного этапов игры, определение победителей</a:t>
                      </a: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2018 г.–5884 чел 2019 г.-7355 чел 2020 г.- 8826 чел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2021г.-11768 чел 2022г.-14710 чел</a:t>
                      </a: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04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Конкурс по основам предпринимательства  с участием в составе конкурсной комиссии предпринимателей и бизнесменов</a:t>
                      </a: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Создание условий для содействия профессиональному самоопределению обучающихся;  развития лидерских качеств, социальной ответственности и предприимчивости</a:t>
                      </a: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Проведение школьного, районного и областного этапов конкурса, определение победителей. Привлечение к конкурсу предпринимателей на уровне населенного пункта, района, области</a:t>
                      </a: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2018 г.–5884 чел 2019 г.-7355 чел 2020 г.- 8826 чел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2021г.-11768 чел 2022г.-14710 чел</a:t>
                      </a: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36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Создание бизнес- клубов в организациях образования</a:t>
                      </a: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Развитие навыков общения и интеллектуальных способностей, обучение основам бизнеса, развитие предпринимательских (бизнес) навыков</a:t>
                      </a: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Внедрение факультативного спецкурса «Основы предпринимательства и бизнеса», открытие в общеобразовательных школах классов предпринимательства, бизнес- клубов с привлечением к их работе бизнесменов</a:t>
                      </a: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 2022 году факультативный курс будет внедрен в 32 школах области, в 32 организациях образования будут открыты бизнес- клубы</a:t>
                      </a: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и по запросу рухани жаңғыру эмблема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12" y="467544"/>
            <a:ext cx="2016224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Содержимое 4" descr="kjujnbg LLN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4293096" y="395536"/>
            <a:ext cx="1224136" cy="1218312"/>
          </a:xfrm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04664" y="1835696"/>
          <a:ext cx="6048673" cy="5371891"/>
        </p:xfrm>
        <a:graphic>
          <a:graphicData uri="http://schemas.openxmlformats.org/drawingml/2006/table">
            <a:tbl>
              <a:tblPr/>
              <a:tblGrid>
                <a:gridCol w="1193509"/>
                <a:gridCol w="1447715"/>
                <a:gridCol w="2046273"/>
                <a:gridCol w="1361176"/>
              </a:tblGrid>
              <a:tr h="176341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Подпроект</a:t>
                      </a: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 «Алтын </a:t>
                      </a:r>
                      <a:r>
                        <a:rPr lang="ru-RU" sz="1100" b="1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қазына</a:t>
                      </a:r>
                      <a:r>
                        <a:rPr lang="ru-RU" sz="11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</a:t>
                      </a:r>
                      <a:endParaRPr lang="ru-RU" sz="11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7481" marR="274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870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Конкурс изобразительного искусства «Бояулар кұпиясы»</a:t>
                      </a:r>
                    </a:p>
                  </a:txBody>
                  <a:tcPr marL="27481" marR="274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Выявление  и поддержка одаренных детей и молодежи  в области художественного, декоративного и прикладного творчества</a:t>
                      </a:r>
                    </a:p>
                  </a:txBody>
                  <a:tcPr marL="27481" marR="274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Проведение конкурса изобразительного искусства на уровне района, города, области, оформление выставки работ учащихся, проведение мастер- классов</a:t>
                      </a:r>
                    </a:p>
                  </a:txBody>
                  <a:tcPr marL="27481" marR="274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2018 г.- 243 чел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2019 г.- 352 чел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2020 г.- 469 чел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2021 г.- 586 чел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2022 г.- 703 чел</a:t>
                      </a:r>
                    </a:p>
                  </a:txBody>
                  <a:tcPr marL="27481" marR="274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592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Фестиваль ремесленного дела «Город мастеров»</a:t>
                      </a:r>
                    </a:p>
                  </a:txBody>
                  <a:tcPr marL="27481" marR="274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Пропаганда техник и технологий национальных народных ремёсел, создание условий для творческой самореализации.</a:t>
                      </a:r>
                    </a:p>
                  </a:txBody>
                  <a:tcPr marL="27481" marR="274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Организация фестиваля, инсталляция и развертывание выставки изделий декоративно- прикладного искусства, народного творчества, проведение мастер- классов</a:t>
                      </a:r>
                    </a:p>
                  </a:txBody>
                  <a:tcPr marL="27481" marR="274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2018 г.- 4688 чел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2019 г.- 5274 чел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2020 г.- 5860 чел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2021 г.- 6446 чел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2022 г.- 7032 чел</a:t>
                      </a:r>
                    </a:p>
                  </a:txBody>
                  <a:tcPr marL="27481" marR="274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61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Конкурс декоративного и прикладного искусства «Алтын қазына»</a:t>
                      </a:r>
                    </a:p>
                  </a:txBody>
                  <a:tcPr marL="27481" marR="274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Развитие внутреннего творческого потенциала и личностных возможностей обучающихся через художественное и декоративно-прикладное искусство</a:t>
                      </a:r>
                    </a:p>
                  </a:txBody>
                  <a:tcPr marL="27481" marR="274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Организация конкурса, оформление выставки изобразительного и декоративно- прикладного искусства, проведение мастер- классов</a:t>
                      </a:r>
                    </a:p>
                  </a:txBody>
                  <a:tcPr marL="27481" marR="274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2018 г.- 243 чел;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2019 г.- 352 чел;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2020 г.- 469 чел;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2021 г.- 586 чел;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2022 г.- 703 чел.</a:t>
                      </a:r>
                    </a:p>
                  </a:txBody>
                  <a:tcPr marL="27481" marR="2748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и по запросу рухани жаңғыру эмблема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12" y="467544"/>
            <a:ext cx="2016224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Содержимое 4" descr="kjujnbg LLN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4293096" y="395536"/>
            <a:ext cx="1224136" cy="1218312"/>
          </a:xfrm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04664" y="1979712"/>
          <a:ext cx="6048669" cy="5398008"/>
        </p:xfrm>
        <a:graphic>
          <a:graphicData uri="http://schemas.openxmlformats.org/drawingml/2006/table">
            <a:tbl>
              <a:tblPr/>
              <a:tblGrid>
                <a:gridCol w="1193507"/>
                <a:gridCol w="1447713"/>
                <a:gridCol w="2046272"/>
                <a:gridCol w="1361177"/>
              </a:tblGrid>
              <a:tr h="137635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latin typeface="Times New Roman"/>
                          <a:ea typeface="Calibri"/>
                          <a:cs typeface="Times New Roman"/>
                        </a:rPr>
                        <a:t>Подпроект</a:t>
                      </a: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 «</a:t>
                      </a:r>
                      <a:r>
                        <a:rPr lang="ru-RU" sz="1100" b="1" dirty="0" err="1">
                          <a:latin typeface="Times New Roman"/>
                          <a:ea typeface="Calibri"/>
                          <a:cs typeface="Times New Roman"/>
                        </a:rPr>
                        <a:t>Дарындылар</a:t>
                      </a: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100" b="1" dirty="0" err="1">
                          <a:latin typeface="Times New Roman"/>
                          <a:ea typeface="Calibri"/>
                          <a:cs typeface="Times New Roman"/>
                        </a:rPr>
                        <a:t>елі</a:t>
                      </a: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623" marR="26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387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Областной конкурс «Театрдың ғажайып әлемі»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623" marR="26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Совершенствование нравственного, эстетического воспитания  и формирование коммуникативной культуры через театральную деятельность.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623" marR="26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Проведение конкурса театральных коллективов на уровне организации образования, района, города, области. Организация мастер - классов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623" marR="26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2018 г</a:t>
                      </a: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.-1469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чел </a:t>
                      </a:r>
                      <a:endParaRPr lang="en-US" sz="11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2019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г</a:t>
                      </a: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.-1967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чел </a:t>
                      </a:r>
                      <a:endParaRPr lang="en-US" sz="11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2020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г</a:t>
                      </a: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.-2449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чел </a:t>
                      </a:r>
                      <a:endParaRPr lang="en-US" sz="11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2021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г</a:t>
                      </a: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.-2971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чел </a:t>
                      </a:r>
                      <a:endParaRPr lang="en-US" sz="11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2022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г.- 3432 чел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623" marR="26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925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Областной конкурс юных музыкантов «Жас дарын»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623" marR="26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Формирование духовной культуры личности обучающихся через знакомство, освоение и исполнение образцов народного, классического и современного искусств.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623" marR="26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Проведение конкурса юных музыкантов – воспитанников детских музыкальных школ, студий, кружков на уровне организации образования, района, города, области. Организация гала- концерта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623" marR="26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2018 г.- 630 чел </a:t>
                      </a:r>
                      <a:endParaRPr lang="en-US" sz="11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2019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г.- 843 чел </a:t>
                      </a:r>
                      <a:endParaRPr lang="en-US" sz="11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2020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г</a:t>
                      </a: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.-1049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чел </a:t>
                      </a:r>
                      <a:endParaRPr lang="en-US" sz="11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2021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г</a:t>
                      </a: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.-1273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чел </a:t>
                      </a:r>
                      <a:endParaRPr lang="en-US" sz="11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2022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г.- 1471 чел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623" marR="26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3871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Областной хореографический фестиваль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623" marR="26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Формирование духовной культуры личности обучающихся, поддержка и популяризация хореографического творчества.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623" marR="26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Проведение фестиваля хореографических коллективов, выявление победителей, проведение гала- концерта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623" marR="26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2018 г</a:t>
                      </a: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.-2099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чел </a:t>
                      </a:r>
                      <a:endParaRPr lang="en-US" sz="11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2019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г</a:t>
                      </a: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.-2810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чел </a:t>
                      </a:r>
                      <a:endParaRPr lang="en-US" sz="11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2020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г</a:t>
                      </a: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.-3498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чел </a:t>
                      </a:r>
                      <a:endParaRPr lang="en-US" sz="11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2021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г</a:t>
                      </a: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.-4244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чел </a:t>
                      </a:r>
                      <a:endParaRPr lang="en-US" sz="11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2022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г.- 4903 чел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6623" marR="2662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и по запросу рухани жаңғыру эмблема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12" y="467544"/>
            <a:ext cx="2016224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Содержимое 4" descr="kjujnbg LLN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4293096" y="395536"/>
            <a:ext cx="1224136" cy="1218312"/>
          </a:xfrm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04664" y="1763688"/>
          <a:ext cx="6048671" cy="7185660"/>
        </p:xfrm>
        <a:graphic>
          <a:graphicData uri="http://schemas.openxmlformats.org/drawingml/2006/table">
            <a:tbl>
              <a:tblPr/>
              <a:tblGrid>
                <a:gridCol w="1193509"/>
                <a:gridCol w="1447714"/>
                <a:gridCol w="2327329"/>
                <a:gridCol w="1080119"/>
              </a:tblGrid>
              <a:tr h="163354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Calibri"/>
                          <a:cs typeface="Times New Roman"/>
                        </a:rPr>
                        <a:t>Базовое направление «Отаным- тағдырым»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688" marR="14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3354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Calibri"/>
                          <a:cs typeface="Times New Roman"/>
                        </a:rPr>
                        <a:t>Подпроект </a:t>
                      </a:r>
                      <a:r>
                        <a:rPr lang="kk-KZ" sz="1000" b="1">
                          <a:latin typeface="Times New Roman"/>
                          <a:ea typeface="Calibri"/>
                          <a:cs typeface="Times New Roman"/>
                        </a:rPr>
                        <a:t>«Сөз тілдің қөркі»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688" marR="14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4647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latin typeface="Times New Roman"/>
                          <a:ea typeface="Times New Roman"/>
                          <a:cs typeface="Times New Roman"/>
                        </a:rPr>
                        <a:t>Абайские чтения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688" marR="14688" marT="0" marB="0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Популяризация литературного наследия Абая, повышение у школьников интереса к изучению классической литературы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688" marR="14688" marT="0" marB="0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Проведение конкурса  на знание поэтических произведений Абая и </a:t>
                      </a:r>
                      <a:r>
                        <a:rPr lang="ru-RU" sz="1000" dirty="0" err="1">
                          <a:latin typeface="Times New Roman"/>
                          <a:ea typeface="Calibri"/>
                          <a:cs typeface="Times New Roman"/>
                        </a:rPr>
                        <a:t>Шакарима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, исполнение авторских произведений. Конкурс проводится на уровне организации образования, района, города, области</a:t>
                      </a:r>
                      <a:r>
                        <a:rPr lang="kk-KZ" sz="1000" dirty="0">
                          <a:latin typeface="Times New Roman"/>
                          <a:ea typeface="Calibri"/>
                          <a:cs typeface="Times New Roman"/>
                        </a:rPr>
                        <a:t>, республики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688" marR="14688" marT="0" marB="0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2018 г.- 3882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2019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г.- 4367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2020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г.- 4853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2021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г.- 5823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2022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г.- 6794 чел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688" marR="14688" marT="0" marB="0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08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 smtClean="0">
                          <a:latin typeface="Times New Roman"/>
                          <a:ea typeface="Times New Roman"/>
                          <a:cs typeface="Times New Roman"/>
                        </a:rPr>
                        <a:t>Махамбетовские </a:t>
                      </a:r>
                      <a:r>
                        <a:rPr lang="kk-KZ" sz="1000" dirty="0">
                          <a:latin typeface="Times New Roman"/>
                          <a:ea typeface="Times New Roman"/>
                          <a:cs typeface="Times New Roman"/>
                        </a:rPr>
                        <a:t>чтения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688" marR="14688" marT="0" marB="0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Изучение и популяризация литературного наследия казахского народа, выявление творчески одаренных учащихся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688" marR="14688" marT="0" marB="0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Проведение конкурса  на знание литературных произведений Махамбета, Мурата Монкеулы, Шернияза Жарылгасулы, Фаризы Онгарсыновой. Конкурс проводится на уровне организации образования, района, города, области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688" marR="14688" marT="0" marB="0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2018 г.- 2773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2019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г.- 3120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2020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г.- 3466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2021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г.- 4159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2022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г.- 4853 чел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688" marR="14688" marT="0" marB="0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97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Областной конкурс по трехъязычию «Тіл дарыны»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688" marR="14688" marT="0" marB="0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Реализация полиязычного образования, </a:t>
                      </a:r>
                      <a:r>
                        <a:rPr lang="ru-RU" sz="100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создание условий для формирования конкурентных преимуществ личности, владеющей </a:t>
                      </a: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тремя языками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688" marR="14688" marT="0" marB="0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>
                          <a:latin typeface="Times New Roman"/>
                          <a:ea typeface="Calibri"/>
                          <a:cs typeface="Times New Roman"/>
                        </a:rPr>
                        <a:t>Проведение конкурса на знание казахского, русского, английского языков среди школьников на уровне организации образования, района, города, области.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688" marR="14688" marT="0" marB="0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2018 г.- 3882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2019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г.- 4367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2020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г.- 4853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2021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г.- 5823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2022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г.- 6794 чел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688" marR="14688" marT="0" marB="0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52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Конкурс вайнов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688" marR="14688" marT="0" marB="0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Приобщение обучающихся к творчеству классиков  и современных поэтов и мыслителей Казахстана, популяризация детского творчества в социальных сетях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688" marR="14688" marT="0" marB="0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Определение темы конкурса вайнов (видеороликов на 2 минуты), проведение конкурса на районном, областном уровнях. Определение лучших работ. Организация голосования через соцсети. Определение победителей, размещение вайнов победителей на </a:t>
                      </a:r>
                      <a:r>
                        <a:rPr lang="en-US" sz="1000">
                          <a:latin typeface="Times New Roman"/>
                          <a:ea typeface="Calibri"/>
                          <a:cs typeface="Times New Roman"/>
                        </a:rPr>
                        <a:t>You Tube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688" marR="14688" marT="0" marB="0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2018 г.- 555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2019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г.- 624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2020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г.- 693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2021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г.- 832 чел </a:t>
                      </a: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022 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г.- 371 чел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688" marR="14688" marT="0" marB="0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97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Встреча учащихся с учеными – лингвистами Акмолинской области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688" marR="14688" marT="0" marB="0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Развитие национальной идентичности, культуры коммуникаций путем знакомства с особенностями, проблемами и перспективами развития языков в Республике Казахстан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688" marR="14688" marT="0" marB="0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Определение темы встречи, приглашение ученых- лингвистов, организация диалога </a:t>
                      </a:r>
                      <a:r>
                        <a:rPr lang="kk-KZ" sz="1000">
                          <a:latin typeface="Times New Roman"/>
                          <a:ea typeface="Calibri"/>
                          <a:cs typeface="Times New Roman"/>
                        </a:rPr>
                        <a:t>ученых с учащимися и студентами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688" marR="14688" marT="0" marB="0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Ежегодно 50-70 человек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4688" marR="14688" marT="0" marB="0" anchorCtr="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и по запросу рухани жаңғыру эмблема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12" y="467544"/>
            <a:ext cx="2016224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Содержимое 4" descr="kjujnbg LLN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4293096" y="395536"/>
            <a:ext cx="1224136" cy="1218312"/>
          </a:xfrm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04664" y="2195736"/>
          <a:ext cx="6048672" cy="5012436"/>
        </p:xfrm>
        <a:graphic>
          <a:graphicData uri="http://schemas.openxmlformats.org/drawingml/2006/table">
            <a:tbl>
              <a:tblPr/>
              <a:tblGrid>
                <a:gridCol w="1193510"/>
                <a:gridCol w="1447715"/>
                <a:gridCol w="2046271"/>
                <a:gridCol w="1361176"/>
              </a:tblGrid>
              <a:tr h="84667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latin typeface="Times New Roman"/>
                          <a:ea typeface="Calibri"/>
                          <a:cs typeface="Times New Roman"/>
                        </a:rPr>
                        <a:t>Подпроект</a:t>
                      </a: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 «</a:t>
                      </a:r>
                      <a:r>
                        <a:rPr lang="ru-RU" sz="1100" b="1" dirty="0" err="1">
                          <a:latin typeface="Times New Roman"/>
                          <a:ea typeface="Calibri"/>
                          <a:cs typeface="Times New Roman"/>
                        </a:rPr>
                        <a:t>Дарынды</a:t>
                      </a: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100" b="1" dirty="0" err="1">
                          <a:latin typeface="Times New Roman"/>
                          <a:ea typeface="Calibri"/>
                          <a:cs typeface="Times New Roman"/>
                        </a:rPr>
                        <a:t>ұрпак- </a:t>
                      </a: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ел </a:t>
                      </a:r>
                      <a:r>
                        <a:rPr lang="ru-RU" sz="1100" b="1" dirty="0" err="1">
                          <a:latin typeface="Times New Roman"/>
                          <a:ea typeface="Calibri"/>
                          <a:cs typeface="Times New Roman"/>
                        </a:rPr>
                        <a:t>болашағы</a:t>
                      </a:r>
                      <a:r>
                        <a:rPr lang="ru-RU" sz="1100" b="1" dirty="0"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466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Областной конкурс социальных проектов «Моя инициатива-моей Родине»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Содействие развитию детских и молодёжных инициатив. Создание электронного банка инициатив в области социальных проектов.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Проведение конкурса социальных проектов и инициатив среди школьников на уровне организации образования, района, города, области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2018 г</a:t>
                      </a: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.-5860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чел </a:t>
                      </a:r>
                      <a:endParaRPr lang="en-US" sz="11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2019г.-8204</a:t>
                      </a:r>
                      <a:r>
                        <a:rPr lang="en-US" sz="11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чел </a:t>
                      </a:r>
                      <a:r>
                        <a:rPr lang="en-US" sz="1100" dirty="0" smtClean="0">
                          <a:latin typeface="Times New Roman"/>
                          <a:ea typeface="Calibri"/>
                          <a:cs typeface="Times New Roman"/>
                        </a:rPr>
                        <a:t>    </a:t>
                      </a: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2020г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.-10549 чел 2021г.-14065 чел 2022г.-17581 чел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700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Областной фестиваль детского кино «Дети Казахстана в мире без границ!»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Формирование духовной культуры личности обучающегося через освоение и исполнение лучших образцов классического и современного искусства, выявление и поддержка одарённых детей и молодежи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Организация киносеансов короткометражных детских фильмов, проведение учебных и игровых мастер-классов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2018 г.- 59 чел </a:t>
                      </a:r>
                      <a:endParaRPr lang="en-US" sz="11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2019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г.- 70 чел </a:t>
                      </a:r>
                      <a:endParaRPr lang="en-US" sz="11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2020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г.- 82 </a:t>
                      </a: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чел</a:t>
                      </a:r>
                      <a:endParaRPr lang="en-US" sz="11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2021 г.- 94 чел </a:t>
                      </a:r>
                      <a:endParaRPr lang="en-US" sz="11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2022 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г.-  106 чел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666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Конкурс буклетов «Говори наркотикам НЕТ!»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Пропаганда здорового образа жизни; профилактика наркомании и других вредных привычек; выявление талантливых и одаренных детей.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Проведение заочного конкурса буклетов, определение победителей.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2018 г.- 30 </a:t>
                      </a: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чел</a:t>
                      </a:r>
                      <a:endParaRPr lang="en-US" sz="11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2019 г.- 35 </a:t>
                      </a: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чел</a:t>
                      </a:r>
                      <a:endParaRPr lang="en-US" sz="11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2020 г.- 40 чел </a:t>
                      </a:r>
                      <a:endParaRPr lang="en-US" sz="11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2021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г.- 45 </a:t>
                      </a: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чел</a:t>
                      </a:r>
                      <a:endParaRPr lang="en-US" sz="11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2022 </a:t>
                      </a: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г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.- </a:t>
                      </a: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50  </a:t>
                      </a: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чел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3665" marR="2366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и по запросу рухани жаңғыру эмблема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12" y="467544"/>
            <a:ext cx="2016224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Содержимое 4" descr="kjujnbg LLN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4293096" y="395536"/>
            <a:ext cx="1224136" cy="1218312"/>
          </a:xfrm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60648" y="1763688"/>
          <a:ext cx="6192688" cy="7176897"/>
        </p:xfrm>
        <a:graphic>
          <a:graphicData uri="http://schemas.openxmlformats.org/drawingml/2006/table">
            <a:tbl>
              <a:tblPr/>
              <a:tblGrid>
                <a:gridCol w="1221925"/>
                <a:gridCol w="1482184"/>
                <a:gridCol w="2094994"/>
                <a:gridCol w="1393585"/>
              </a:tblGrid>
              <a:tr h="112889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Подпроект «Национальная программа развития детско- юношеского</a:t>
                      </a:r>
                      <a:endParaRPr lang="ru-RU" sz="105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движения и общественных организаций»</a:t>
                      </a:r>
                      <a:endParaRPr lang="ru-RU" sz="105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5776" marR="15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773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Детско-юношеское  движение  «Жас Ұлан»</a:t>
                      </a:r>
                    </a:p>
                  </a:txBody>
                  <a:tcPr marL="15776" marR="15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Активизация детско-юношеских и молодежного движения с акцентом на формирование конкурентоспособной, ответственной Личности Единой Нации </a:t>
                      </a:r>
                    </a:p>
                  </a:txBody>
                  <a:tcPr marL="15776" marR="15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Проведение сборов, советов, слетов, конкурсов, фестивалей, встреч с лидерами детско-юношеских объединений.</a:t>
                      </a:r>
                    </a:p>
                  </a:txBody>
                  <a:tcPr marL="15776" marR="15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2018г.-29392 чел 2019г.-32818 чел 2020г.-35182 чел 2021г.-37506 чел 2022г.-41608 чел</a:t>
                      </a:r>
                    </a:p>
                  </a:txBody>
                  <a:tcPr marL="15776" marR="15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44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Волонтерское движение школьников и студентов</a:t>
                      </a:r>
                    </a:p>
                  </a:txBody>
                  <a:tcPr marL="15776" marR="15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Пропаганда идей добровольческого труда на благо общества и привлечение молодежи к решению социально значимых проблем.</a:t>
                      </a:r>
                    </a:p>
                  </a:txBody>
                  <a:tcPr marL="15776" marR="15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Формирование групп волонтеров из числа школьников и студентов. Организация добровольной помощи ветеранам труда, войны,  решение социальных проблем по улучшению внешнего облика населенного пункта</a:t>
                      </a:r>
                    </a:p>
                  </a:txBody>
                  <a:tcPr marL="15776" marR="15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2018 г.- 2662 чел </a:t>
                      </a:r>
                      <a:endParaRPr lang="en-US" sz="105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2019 </a:t>
                      </a:r>
                      <a:r>
                        <a:rPr lang="ru-RU" sz="105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г.- 2928 чел </a:t>
                      </a:r>
                      <a:endParaRPr lang="en-US" sz="105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2020 </a:t>
                      </a:r>
                      <a:r>
                        <a:rPr lang="ru-RU" sz="105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г.- 3460 чел </a:t>
                      </a:r>
                      <a:endParaRPr lang="en-US" sz="105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2021 </a:t>
                      </a:r>
                      <a:r>
                        <a:rPr lang="ru-RU" sz="105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г.- 3993 чел </a:t>
                      </a:r>
                      <a:endParaRPr lang="en-US" sz="105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2022 </a:t>
                      </a:r>
                      <a:r>
                        <a:rPr lang="ru-RU" sz="105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г.- 5324 чел</a:t>
                      </a:r>
                    </a:p>
                  </a:txBody>
                  <a:tcPr marL="15776" marR="15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Принятие в ряды детско-юношеского  движения «Жас Ұлан»</a:t>
                      </a:r>
                    </a:p>
                  </a:txBody>
                  <a:tcPr marL="15776" marR="15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Формирование у подрастающего поколения чувства патриотизма, стремления к знаниям и самосовершенствованию; ответственного отношения к делу; сопричастности к истории страны, к настоящему и будущему Независимого Казахстана</a:t>
                      </a:r>
                    </a:p>
                  </a:txBody>
                  <a:tcPr marL="15776" marR="15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Организация торжественных мероприятий по принятию в ряды детско-юношеского  движения «Жас Ұлан».</a:t>
                      </a:r>
                    </a:p>
                  </a:txBody>
                  <a:tcPr marL="15776" marR="15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2018 г.- 1172 чел </a:t>
                      </a:r>
                      <a:endParaRPr lang="en-US" sz="105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2019 </a:t>
                      </a:r>
                      <a:r>
                        <a:rPr lang="ru-RU" sz="105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г.- 2344 чел </a:t>
                      </a:r>
                      <a:endParaRPr lang="en-US" sz="105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2020 </a:t>
                      </a:r>
                      <a:r>
                        <a:rPr lang="ru-RU" sz="105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г.- 3516 чел </a:t>
                      </a:r>
                      <a:endParaRPr lang="en-US" sz="105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2021 </a:t>
                      </a:r>
                      <a:r>
                        <a:rPr lang="ru-RU" sz="105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г.- 4688 чел </a:t>
                      </a:r>
                      <a:endParaRPr lang="en-US" sz="105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2022 </a:t>
                      </a:r>
                      <a:r>
                        <a:rPr lang="ru-RU" sz="105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г.- 5860 чел</a:t>
                      </a:r>
                    </a:p>
                  </a:txBody>
                  <a:tcPr marL="15776" marR="15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73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Сбор военно-патриотических клубов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«Айбын» и  военно-спортивная игра «Алау»</a:t>
                      </a:r>
                    </a:p>
                  </a:txBody>
                  <a:tcPr marL="15776" marR="15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Формирование высокого патриотического сознания, чувства верности своему Отечеству, развитие интереса к военно-прикладным видам спорта</a:t>
                      </a:r>
                    </a:p>
                  </a:txBody>
                  <a:tcPr marL="15776" marR="15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Организация соревнований по военно- прикладным видам спорта среди школьников и студентов колледжей, воспитанников военно- патриотических клубов. Организация посещения Кадетского корпуса, проведение мастер- классов по боевым искусствам</a:t>
                      </a:r>
                    </a:p>
                  </a:txBody>
                  <a:tcPr marL="15776" marR="15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2018 г.- 352 чел </a:t>
                      </a:r>
                      <a:endParaRPr lang="en-US" sz="105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2019 </a:t>
                      </a:r>
                      <a:r>
                        <a:rPr lang="ru-RU" sz="105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г.- 410 чел </a:t>
                      </a:r>
                      <a:endParaRPr lang="en-US" sz="105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2020 </a:t>
                      </a:r>
                      <a:r>
                        <a:rPr lang="ru-RU" sz="105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г.- 434 чел </a:t>
                      </a:r>
                      <a:endParaRPr lang="en-US" sz="105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2021 </a:t>
                      </a:r>
                      <a:r>
                        <a:rPr lang="ru-RU" sz="105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г.- 457 чел </a:t>
                      </a:r>
                      <a:endParaRPr lang="en-US" sz="105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2022  </a:t>
                      </a:r>
                      <a:r>
                        <a:rPr lang="ru-RU" sz="105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г.-  469 чел</a:t>
                      </a:r>
                    </a:p>
                  </a:txBody>
                  <a:tcPr marL="15776" marR="1577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и по запросу рухани жаңғыру эмблема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12" y="467544"/>
            <a:ext cx="2016224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Содержимое 4" descr="kjujnbg LLN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4293096" y="395536"/>
            <a:ext cx="1224136" cy="1218312"/>
          </a:xfrm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260648" y="1763688"/>
          <a:ext cx="6120680" cy="6484620"/>
        </p:xfrm>
        <a:graphic>
          <a:graphicData uri="http://schemas.openxmlformats.org/drawingml/2006/table">
            <a:tbl>
              <a:tblPr/>
              <a:tblGrid>
                <a:gridCol w="1207718"/>
                <a:gridCol w="1816618"/>
                <a:gridCol w="2016224"/>
                <a:gridCol w="1080120"/>
              </a:tblGrid>
              <a:tr h="44174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latin typeface="Times New Roman"/>
                          <a:ea typeface="Calibri"/>
                          <a:cs typeface="Times New Roman"/>
                        </a:rPr>
                        <a:t>Подпроект «Өрле, Қазақстан!»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47" marR="123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5095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Парад музыкальных оркестров «Өрле, </a:t>
                      </a:r>
                      <a:r>
                        <a:rPr lang="kk-KZ" sz="1000">
                          <a:latin typeface="Times New Roman"/>
                          <a:ea typeface="Calibri"/>
                          <a:cs typeface="Times New Roman"/>
                        </a:rPr>
                        <a:t>Қ</a:t>
                      </a: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аза</a:t>
                      </a:r>
                      <a:r>
                        <a:rPr lang="kk-KZ" sz="1000">
                          <a:latin typeface="Times New Roman"/>
                          <a:ea typeface="Calibri"/>
                          <a:cs typeface="Times New Roman"/>
                        </a:rPr>
                        <a:t>қ</a:t>
                      </a: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стан!»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47" marR="123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Поддержка и развитие парадного, улично-фестивального шествия школьников и студентов как фактора эстетического, патриотического воспитания в условиях реализации общенациональной идеи «</a:t>
                      </a:r>
                      <a:r>
                        <a:rPr lang="ru-RU" sz="1000" dirty="0" err="1">
                          <a:latin typeface="Times New Roman"/>
                          <a:ea typeface="Calibri"/>
                          <a:cs typeface="Times New Roman"/>
                        </a:rPr>
                        <a:t>Мәңгілік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Ел».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47" marR="123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Организация шествия духовых, струнных ансамблей, оркестров казахских, русских народных инструментов,  барабанщиков, хоровых, танцевальных, спортивных и других творческих коллективов.   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47" marR="123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2018 г.- 7355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2019г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.-11768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2020г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.-17652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2021г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.-22065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2022г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.-30156 чел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47" marR="123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76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Областные Национальные Молодежные Дельфийские игры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47" marR="123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Выявление и поддержка одаренной творческой и талантливой молодежи, содействие профессиональному росту исполнителей.     Формирование нравственных ценностей, гармоничного развития личности, привитие высокого эстетического и интеллектуального вкуса.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47" marR="123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Организация конкурса по нескольким номинациям в соответствии с определенной темой на уровне района, города, области и республики. Определение победителей, проведение гала- концерта. Организация участия победителей в республиканском этапе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47" marR="123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2018 г.- </a:t>
                      </a:r>
                      <a:r>
                        <a:rPr lang="kk-KZ" sz="1000" dirty="0">
                          <a:latin typeface="Times New Roman"/>
                          <a:ea typeface="Calibri"/>
                          <a:cs typeface="Times New Roman"/>
                        </a:rPr>
                        <a:t>500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2019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г.-</a:t>
                      </a:r>
                      <a:r>
                        <a:rPr lang="kk-KZ" sz="1000" dirty="0">
                          <a:latin typeface="Times New Roman"/>
                          <a:ea typeface="Calibri"/>
                          <a:cs typeface="Times New Roman"/>
                        </a:rPr>
                        <a:t> 550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2020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г.-</a:t>
                      </a:r>
                      <a:r>
                        <a:rPr lang="kk-KZ" sz="1000" dirty="0">
                          <a:latin typeface="Times New Roman"/>
                          <a:ea typeface="Calibri"/>
                          <a:cs typeface="Times New Roman"/>
                        </a:rPr>
                        <a:t> 600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2021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г.-</a:t>
                      </a:r>
                      <a:r>
                        <a:rPr lang="kk-KZ" sz="1000" dirty="0">
                          <a:latin typeface="Times New Roman"/>
                          <a:ea typeface="Calibri"/>
                          <a:cs typeface="Times New Roman"/>
                        </a:rPr>
                        <a:t> 650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2022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 -</a:t>
                      </a:r>
                      <a:r>
                        <a:rPr lang="kk-KZ" sz="1000" dirty="0">
                          <a:latin typeface="Times New Roman"/>
                          <a:ea typeface="Calibri"/>
                          <a:cs typeface="Times New Roman"/>
                        </a:rPr>
                        <a:t>  700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чел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47" marR="123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9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Отчетное мероприятие «Біз бақытты баламыз»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47" marR="123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Демонстрация уровня творческого  и исполнительского роста творческих  коллективов за учебный год, создание атмосферы успеха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47" marR="123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Подведение итогов работы творческих коллективов, кружков исполнительского мастерства, декоративно- прикладного и изобразительного искусства. Проведение гала- концерта, оформление выставки работ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47" marR="123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2018 г.- </a:t>
                      </a:r>
                      <a:r>
                        <a:rPr lang="kk-KZ" sz="1000" dirty="0">
                          <a:latin typeface="Times New Roman"/>
                          <a:ea typeface="Calibri"/>
                          <a:cs typeface="Times New Roman"/>
                        </a:rPr>
                        <a:t>250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2019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г.-</a:t>
                      </a:r>
                      <a:r>
                        <a:rPr lang="kk-KZ" sz="1000" dirty="0">
                          <a:latin typeface="Times New Roman"/>
                          <a:ea typeface="Calibri"/>
                          <a:cs typeface="Times New Roman"/>
                        </a:rPr>
                        <a:t> 300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2020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г.-</a:t>
                      </a:r>
                      <a:r>
                        <a:rPr lang="kk-KZ" sz="1000" dirty="0">
                          <a:latin typeface="Times New Roman"/>
                          <a:ea typeface="Calibri"/>
                          <a:cs typeface="Times New Roman"/>
                        </a:rPr>
                        <a:t> 350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2021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г.-</a:t>
                      </a:r>
                      <a:r>
                        <a:rPr lang="kk-KZ" sz="1000" dirty="0">
                          <a:latin typeface="Times New Roman"/>
                          <a:ea typeface="Calibri"/>
                          <a:cs typeface="Times New Roman"/>
                        </a:rPr>
                        <a:t> 400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2022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 -</a:t>
                      </a:r>
                      <a:r>
                        <a:rPr lang="kk-KZ" sz="1000" dirty="0">
                          <a:latin typeface="Times New Roman"/>
                          <a:ea typeface="Calibri"/>
                          <a:cs typeface="Times New Roman"/>
                        </a:rPr>
                        <a:t>  450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чел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47" marR="123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930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Times New Roman"/>
                          <a:ea typeface="Calibri"/>
                          <a:cs typeface="Times New Roman"/>
                        </a:rPr>
                        <a:t>Соревнования юных инспекторов дорожного движения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47" marR="123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450215" algn="ctr"/>
                        </a:tabLs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овершенствование работы по предупреждению </a:t>
                      </a:r>
                      <a:r>
                        <a:rPr lang="ru-RU" sz="1000" dirty="0" err="1">
                          <a:latin typeface="Times New Roman"/>
                          <a:ea typeface="Times New Roman"/>
                          <a:cs typeface="Times New Roman"/>
                        </a:rPr>
                        <a:t>дорожно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 – транспортных происшествий с участием детей и подростков и привлечение внимания заинтересованных ведомств, организаций и общественности к проблемам профилактики детского </a:t>
                      </a:r>
                      <a:r>
                        <a:rPr lang="ru-RU" sz="1000" dirty="0" err="1">
                          <a:latin typeface="Times New Roman"/>
                          <a:ea typeface="Times New Roman"/>
                          <a:cs typeface="Times New Roman"/>
                        </a:rPr>
                        <a:t>дорожно</a:t>
                      </a:r>
                      <a:r>
                        <a:rPr lang="ru-RU" sz="1000" dirty="0">
                          <a:latin typeface="Times New Roman"/>
                          <a:ea typeface="Times New Roman"/>
                          <a:cs typeface="Times New Roman"/>
                        </a:rPr>
                        <a:t> – транспортного травматизма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47" marR="123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Организация конкурса на уровне района, города, области. Проведение интеллектуальных игр-соревнований, выполнение практических заданий. Определение победителей конкурса.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47" marR="123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2018 г.- </a:t>
                      </a:r>
                      <a:r>
                        <a:rPr lang="kk-KZ" sz="1000" dirty="0">
                          <a:latin typeface="Times New Roman"/>
                          <a:ea typeface="Calibri"/>
                          <a:cs typeface="Times New Roman"/>
                        </a:rPr>
                        <a:t>150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2019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г.-</a:t>
                      </a:r>
                      <a:r>
                        <a:rPr lang="kk-KZ" sz="1000" dirty="0">
                          <a:latin typeface="Times New Roman"/>
                          <a:ea typeface="Calibri"/>
                          <a:cs typeface="Times New Roman"/>
                        </a:rPr>
                        <a:t> 160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2020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г.-</a:t>
                      </a:r>
                      <a:r>
                        <a:rPr lang="kk-KZ" sz="1000" dirty="0">
                          <a:latin typeface="Times New Roman"/>
                          <a:ea typeface="Calibri"/>
                          <a:cs typeface="Times New Roman"/>
                        </a:rPr>
                        <a:t> 170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2021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г.-</a:t>
                      </a:r>
                      <a:r>
                        <a:rPr lang="kk-KZ" sz="1000" dirty="0">
                          <a:latin typeface="Times New Roman"/>
                          <a:ea typeface="Calibri"/>
                          <a:cs typeface="Times New Roman"/>
                        </a:rPr>
                        <a:t> 180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чел </a:t>
                      </a:r>
                      <a:endParaRPr lang="en-US" sz="10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Times New Roman"/>
                          <a:ea typeface="Calibri"/>
                          <a:cs typeface="Times New Roman"/>
                        </a:rPr>
                        <a:t>2022 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г. -</a:t>
                      </a:r>
                      <a:r>
                        <a:rPr lang="kk-KZ" sz="1000" dirty="0">
                          <a:latin typeface="Times New Roman"/>
                          <a:ea typeface="Calibri"/>
                          <a:cs typeface="Times New Roman"/>
                        </a:rPr>
                        <a:t>  190</a:t>
                      </a: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 чел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2347" marR="123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и по запросу рухани жаңғыру эмблема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12" y="467544"/>
            <a:ext cx="2016224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Содержимое 4" descr="kjujnbg LLN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4293096" y="395536"/>
            <a:ext cx="1224136" cy="1218312"/>
          </a:xfrm>
        </p:spPr>
      </p:pic>
      <p:sp>
        <p:nvSpPr>
          <p:cNvPr id="6" name="TextBox 5"/>
          <p:cNvSpPr txBox="1"/>
          <p:nvPr/>
        </p:nvSpPr>
        <p:spPr>
          <a:xfrm>
            <a:off x="548680" y="2411760"/>
            <a:ext cx="590465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Қорыта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айтқанда балаларға қосымша білім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ұйымдарының басқа білім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орындарынан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айырмашылығы онда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бала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басқаша білім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жолын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Мұнда балаға қосымша ақпарат беріп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қана қойылмайды, ең бастысы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бала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шығармашылық жұмыс істеуге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тартылады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Бала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адамзат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еңбегінің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білімінің бірін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терең игереді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оған дағдыланады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өз шеберлігіне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масаттанады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педагогына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сенеді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Ендігі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міндет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қосымша білім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берудің ерекшеліктерін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ескере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қосымша білім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берудің өз нәтижесі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мен оны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анықтаудың өз әдістемелерін жетілдіре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дамыта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түсу қажет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Елбасы ұсынған бастама бірегей болып табылады деп ойлаймын, себебі бұл қадам өсіп келе жатқан жас буынның болашақта бәсекеге қабілетті болуын қамтамасыз етеді.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/>
          </a:p>
        </p:txBody>
      </p:sp>
      <p:pic>
        <p:nvPicPr>
          <p:cNvPr id="7172" name="Picture 4" descr="D:\Талгат\Талгат\Корел\Стенд\DSC007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40768" y="6660232"/>
            <a:ext cx="1696715" cy="1272536"/>
          </a:xfrm>
          <a:prstGeom prst="rect">
            <a:avLst/>
          </a:prstGeom>
          <a:noFill/>
        </p:spPr>
      </p:pic>
      <p:pic>
        <p:nvPicPr>
          <p:cNvPr id="7173" name="Picture 5" descr="D:\Талгат\Талгат\Корел\Стенд\DSC0076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1008" y="6660232"/>
            <a:ext cx="1696715" cy="1272536"/>
          </a:xfrm>
          <a:prstGeom prst="rect">
            <a:avLst/>
          </a:prstGeom>
          <a:noFill/>
        </p:spPr>
      </p:pic>
      <p:pic>
        <p:nvPicPr>
          <p:cNvPr id="7170" name="Picture 2" descr="D:\Талгат\Талгат\Корел\Стенд\DSC0084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7072" y="7668344"/>
            <a:ext cx="1696715" cy="1272536"/>
          </a:xfrm>
          <a:prstGeom prst="rect">
            <a:avLst/>
          </a:prstGeom>
          <a:noFill/>
        </p:spPr>
      </p:pic>
      <p:pic>
        <p:nvPicPr>
          <p:cNvPr id="7171" name="Picture 3" descr="D:\Талгат\Талгат\Корел\Стенд\DSC_010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16832" y="7812360"/>
            <a:ext cx="1745039" cy="11589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Рисунок 19" descr="IMG_384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4664" y="1403648"/>
            <a:ext cx="2673023" cy="1782015"/>
          </a:xfrm>
          <a:prstGeom prst="rect">
            <a:avLst/>
          </a:prstGeom>
          <a:noFill/>
        </p:spPr>
      </p:pic>
      <p:pic>
        <p:nvPicPr>
          <p:cNvPr id="4" name="Рисунок 3" descr="Картинки по запросу рухани жаңғыру эмблема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36" y="107504"/>
            <a:ext cx="2016224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Содержимое 4" descr="kjujnbg LL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09120" y="35496"/>
            <a:ext cx="1224136" cy="12183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29000" y="1331640"/>
            <a:ext cx="3096344" cy="7463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1200" b="1" dirty="0">
                <a:latin typeface="Times New Roman" pitchFamily="18" charset="0"/>
                <a:cs typeface="Times New Roman" pitchFamily="18" charset="0"/>
              </a:rPr>
              <a:t>ӨНЕРІМ  - РУХАНИ  ҚАЗЫНАМ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200" b="1" dirty="0">
                <a:latin typeface="Times New Roman" pitchFamily="18" charset="0"/>
                <a:cs typeface="Times New Roman" pitchFamily="18" charset="0"/>
              </a:rPr>
              <a:t>VIIІ  облыстық ұлттық жастар Дельфийлік ойындары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indent="266700" algn="just"/>
            <a:r>
              <a:rPr lang="kk-KZ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5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kk-KZ" sz="1250" dirty="0" smtClean="0">
                <a:latin typeface="Times New Roman" pitchFamily="18" charset="0"/>
                <a:cs typeface="Times New Roman" pitchFamily="18" charset="0"/>
              </a:rPr>
              <a:t>Ақмола облысының білім басқармасы және өнерпаз дарынды балалармен жұмыс жүргізу жөніндегі облыстық оқу-әдістемелік орталығының ұйымдастыруымен Көкшетау қаласында 2017 жылдың 20  қазанында «Өнерім-рухани қазынам» атты </a:t>
            </a:r>
            <a:r>
              <a:rPr lang="en-US" sz="1250" dirty="0" smtClean="0">
                <a:latin typeface="Times New Roman" pitchFamily="18" charset="0"/>
                <a:cs typeface="Times New Roman" pitchFamily="18" charset="0"/>
              </a:rPr>
              <a:t>VIII </a:t>
            </a:r>
            <a:r>
              <a:rPr lang="kk-KZ" sz="1250" dirty="0" smtClean="0">
                <a:latin typeface="Times New Roman" pitchFamily="18" charset="0"/>
                <a:cs typeface="Times New Roman" pitchFamily="18" charset="0"/>
              </a:rPr>
              <a:t>облыстық ұлттық жастар Дельфийлік ойындары өткізіді. </a:t>
            </a:r>
          </a:p>
          <a:p>
            <a:pPr indent="266700" algn="just"/>
            <a:r>
              <a:rPr lang="kk-KZ" sz="1250" dirty="0" smtClean="0">
                <a:latin typeface="Times New Roman" pitchFamily="18" charset="0"/>
                <a:cs typeface="Times New Roman" pitchFamily="18" charset="0"/>
              </a:rPr>
              <a:t>Қатысушылардан ұсынылған 20 номинацияның 15 номинациясы бойынша өтінім келіп түсті. Ойындарға 6 ауданнан (Ақкөл, Бұланды, Бурабай, Жақсы, Зеренді, Қорғалжын), Көкшетау қаласының 10 ұйымынан (Балалар музыка мектебі, өнерпаз дарынды балалармен жұмыс жүргізу жөніндегі облыстық оқу-әдістемелік орталығы, дарынды балаларға арналған №3 облыстық мамандандырылған мектеп-интернаты, Ақан сері атындағы мәдениет колледжі, №1 құрылыс-техникалық колледжі, балалар көркемсурет мектебі, Ш.Уәлиханов атындағы КМУ, Біржан сал атындағы музыкалық колледжі, Жоғары колледжі, азаматтық қорғаныс колледжі) жалпы 130 тәрбиеленуші қатысты. </a:t>
            </a:r>
          </a:p>
          <a:p>
            <a:pPr indent="266700" algn="just"/>
            <a:r>
              <a:rPr lang="kk-KZ" sz="1250" dirty="0" smtClean="0">
                <a:latin typeface="Times New Roman" pitchFamily="18" charset="0"/>
                <a:cs typeface="Times New Roman" pitchFamily="18" charset="0"/>
              </a:rPr>
              <a:t>Ойындардың салтанатты жабылу рәсімі Біржан сал атындағы музыкалық колледжінде өткізілді. </a:t>
            </a:r>
          </a:p>
          <a:p>
            <a:pPr indent="266700" algn="just"/>
            <a:r>
              <a:rPr lang="kk-KZ" sz="1250" dirty="0" smtClean="0">
                <a:latin typeface="Times New Roman" pitchFamily="18" charset="0"/>
                <a:cs typeface="Times New Roman" pitchFamily="18" charset="0"/>
              </a:rPr>
              <a:t>Жеңімпаздар қола, күміс, алтын медальдармен марапатталды. Ойынның барлық қатысушылары мен жетекшілеріне сертификаттар табыс етілді. </a:t>
            </a:r>
          </a:p>
          <a:p>
            <a:endParaRPr lang="ru-RU" dirty="0"/>
          </a:p>
        </p:txBody>
      </p:sp>
      <p:pic>
        <p:nvPicPr>
          <p:cNvPr id="25602" name="Рисунок 18" descr="IMG_38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4664" y="3284949"/>
            <a:ext cx="2682115" cy="1791107"/>
          </a:xfrm>
          <a:prstGeom prst="rect">
            <a:avLst/>
          </a:prstGeom>
          <a:noFill/>
        </p:spPr>
      </p:pic>
      <p:pic>
        <p:nvPicPr>
          <p:cNvPr id="25601" name="Рисунок 17" descr="IMG_369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4664" y="5220072"/>
            <a:ext cx="2700299" cy="1800200"/>
          </a:xfrm>
          <a:prstGeom prst="rect">
            <a:avLst/>
          </a:prstGeom>
          <a:noFill/>
        </p:spPr>
      </p:pic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5604" name="Рисунок 20" descr="IMG_390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4664" y="7164288"/>
            <a:ext cx="2700299" cy="18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и по запросу рухани жаңғыру эмблема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36" y="107504"/>
            <a:ext cx="2016224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Содержимое 4" descr="kjujnbg LL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9120" y="35496"/>
            <a:ext cx="1224136" cy="1218312"/>
          </a:xfrm>
          <a:prstGeom prst="rect">
            <a:avLst/>
          </a:prstGeom>
        </p:spPr>
      </p:pic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429000" y="1259632"/>
            <a:ext cx="3096344" cy="7655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VI</a:t>
            </a:r>
            <a:r>
              <a:rPr lang="en-US" sz="1300" b="1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областные Национальные Молодежные Дельфийские игры под девизом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Өнерім – рухани қазынам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». </a:t>
            </a:r>
          </a:p>
          <a:p>
            <a:pPr indent="266700" algn="just"/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ru-RU" sz="1250" dirty="0">
                <a:latin typeface="Times New Roman" pitchFamily="18" charset="0"/>
                <a:cs typeface="Times New Roman" pitchFamily="18" charset="0"/>
              </a:rPr>
              <a:t>октября  2017 года в г.Кокшетау прошли VI</a:t>
            </a:r>
            <a:r>
              <a:rPr lang="en-US" sz="1250" dirty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1250" dirty="0">
                <a:latin typeface="Times New Roman" pitchFamily="18" charset="0"/>
                <a:cs typeface="Times New Roman" pitchFamily="18" charset="0"/>
              </a:rPr>
              <a:t> областные Национальные Молодежные Дельфийские игры под девизом «</a:t>
            </a:r>
            <a:r>
              <a:rPr lang="kk-KZ" sz="1250" dirty="0">
                <a:latin typeface="Times New Roman" pitchFamily="18" charset="0"/>
                <a:cs typeface="Times New Roman" pitchFamily="18" charset="0"/>
              </a:rPr>
              <a:t>Өнерім – рухани қазынам</a:t>
            </a:r>
            <a:r>
              <a:rPr lang="ru-RU" sz="1250" dirty="0">
                <a:latin typeface="Times New Roman" pitchFamily="18" charset="0"/>
                <a:cs typeface="Times New Roman" pitchFamily="18" charset="0"/>
              </a:rPr>
              <a:t>». Организаторами выступили КГУ   «Областной учебно-методический центр по работе с творчески одаренными» детьми при  управлении  образования </a:t>
            </a:r>
            <a:r>
              <a:rPr lang="ru-RU" sz="1250" dirty="0" err="1">
                <a:latin typeface="Times New Roman" pitchFamily="18" charset="0"/>
                <a:cs typeface="Times New Roman" pitchFamily="18" charset="0"/>
              </a:rPr>
              <a:t>Акмолинской</a:t>
            </a:r>
            <a:r>
              <a:rPr lang="ru-RU" sz="1250" dirty="0">
                <a:latin typeface="Times New Roman" pitchFamily="18" charset="0"/>
                <a:cs typeface="Times New Roman" pitchFamily="18" charset="0"/>
              </a:rPr>
              <a:t> области. </a:t>
            </a:r>
          </a:p>
          <a:p>
            <a:pPr indent="266700" algn="just"/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Конкурсная </a:t>
            </a:r>
            <a:r>
              <a:rPr lang="ru-RU" sz="1250" dirty="0">
                <a:latin typeface="Times New Roman" pitchFamily="18" charset="0"/>
                <a:cs typeface="Times New Roman" pitchFamily="18" charset="0"/>
              </a:rPr>
              <a:t>программа включила   15      номинаций из 20   предложенных.      В Играх приняли участие  130  конкурсантов  из  6  районов (</a:t>
            </a:r>
            <a:r>
              <a:rPr lang="ru-RU" sz="1250" dirty="0" err="1">
                <a:latin typeface="Times New Roman" pitchFamily="18" charset="0"/>
                <a:cs typeface="Times New Roman" pitchFamily="18" charset="0"/>
              </a:rPr>
              <a:t>Аккольский</a:t>
            </a:r>
            <a:r>
              <a:rPr lang="ru-RU" sz="125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5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dirty="0" err="1">
                <a:latin typeface="Times New Roman" pitchFamily="18" charset="0"/>
                <a:cs typeface="Times New Roman" pitchFamily="18" charset="0"/>
              </a:rPr>
              <a:t>Буландинский</a:t>
            </a:r>
            <a:r>
              <a:rPr lang="ru-RU" sz="125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125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dirty="0" err="1">
                <a:latin typeface="Times New Roman" pitchFamily="18" charset="0"/>
                <a:cs typeface="Times New Roman" pitchFamily="18" charset="0"/>
              </a:rPr>
              <a:t>Бурабайский</a:t>
            </a:r>
            <a:r>
              <a:rPr lang="ru-RU" sz="1250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sz="1250" dirty="0" err="1">
                <a:latin typeface="Times New Roman" pitchFamily="18" charset="0"/>
                <a:cs typeface="Times New Roman" pitchFamily="18" charset="0"/>
              </a:rPr>
              <a:t>Жаксынский</a:t>
            </a:r>
            <a:r>
              <a:rPr lang="ru-RU" sz="125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50" dirty="0" err="1">
                <a:latin typeface="Times New Roman" pitchFamily="18" charset="0"/>
                <a:cs typeface="Times New Roman" pitchFamily="18" charset="0"/>
              </a:rPr>
              <a:t>Зерендинский</a:t>
            </a:r>
            <a:r>
              <a:rPr lang="ru-RU" sz="125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50" dirty="0" err="1">
                <a:latin typeface="Times New Roman" pitchFamily="18" charset="0"/>
                <a:cs typeface="Times New Roman" pitchFamily="18" charset="0"/>
              </a:rPr>
              <a:t>Коргалжынский</a:t>
            </a:r>
            <a:r>
              <a:rPr lang="ru-RU" sz="1250" dirty="0">
                <a:latin typeface="Times New Roman" pitchFamily="18" charset="0"/>
                <a:cs typeface="Times New Roman" pitchFamily="18" charset="0"/>
              </a:rPr>
              <a:t>) и 10 организаций из города Кокшетау (Детская музыкальная школа, областной учебно-методический центр по работе с творчески одаренными детьми, областная специализированная школа –интернат   № 3 для одаренных детей, колледж культуры имени </a:t>
            </a:r>
            <a:r>
              <a:rPr lang="ru-RU" sz="1250" dirty="0" err="1">
                <a:latin typeface="Times New Roman" pitchFamily="18" charset="0"/>
                <a:cs typeface="Times New Roman" pitchFamily="18" charset="0"/>
              </a:rPr>
              <a:t>Акана</a:t>
            </a:r>
            <a:r>
              <a:rPr lang="ru-RU" sz="125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dirty="0" err="1">
                <a:latin typeface="Times New Roman" pitchFamily="18" charset="0"/>
                <a:cs typeface="Times New Roman" pitchFamily="18" charset="0"/>
              </a:rPr>
              <a:t>серэ</a:t>
            </a:r>
            <a:r>
              <a:rPr lang="ru-RU" sz="1250" dirty="0">
                <a:latin typeface="Times New Roman" pitchFamily="18" charset="0"/>
                <a:cs typeface="Times New Roman" pitchFamily="18" charset="0"/>
              </a:rPr>
              <a:t>, строительно-технический колледж №1,  детская художественная школа, КГУ имени Ш. </a:t>
            </a:r>
            <a:r>
              <a:rPr lang="ru-RU" sz="1250" dirty="0" err="1">
                <a:latin typeface="Times New Roman" pitchFamily="18" charset="0"/>
                <a:cs typeface="Times New Roman" pitchFamily="18" charset="0"/>
              </a:rPr>
              <a:t>Уалиханова</a:t>
            </a:r>
            <a:r>
              <a:rPr lang="ru-RU" sz="1250" dirty="0">
                <a:latin typeface="Times New Roman" pitchFamily="18" charset="0"/>
                <a:cs typeface="Times New Roman" pitchFamily="18" charset="0"/>
              </a:rPr>
              <a:t>,  музыкальный колледж имени </a:t>
            </a:r>
            <a:r>
              <a:rPr lang="ru-RU" sz="1250" dirty="0" err="1">
                <a:latin typeface="Times New Roman" pitchFamily="18" charset="0"/>
                <a:cs typeface="Times New Roman" pitchFamily="18" charset="0"/>
              </a:rPr>
              <a:t>Биржан</a:t>
            </a:r>
            <a:r>
              <a:rPr lang="ru-RU" sz="1250" dirty="0">
                <a:latin typeface="Times New Roman" pitchFamily="18" charset="0"/>
                <a:cs typeface="Times New Roman" pitchFamily="18" charset="0"/>
              </a:rPr>
              <a:t> сал,  Высший колледж и колледж гражданской защиты).</a:t>
            </a:r>
          </a:p>
          <a:p>
            <a:pPr indent="266700" algn="just"/>
            <a:r>
              <a:rPr lang="ru-RU" sz="1250" dirty="0">
                <a:latin typeface="Times New Roman" pitchFamily="18" charset="0"/>
                <a:cs typeface="Times New Roman" pitchFamily="18" charset="0"/>
              </a:rPr>
              <a:t>    Церемония  закрытия состоялась    в музыкальном колледже им. </a:t>
            </a:r>
            <a:r>
              <a:rPr lang="ru-RU" sz="1250" dirty="0" err="1">
                <a:latin typeface="Times New Roman" pitchFamily="18" charset="0"/>
                <a:cs typeface="Times New Roman" pitchFamily="18" charset="0"/>
              </a:rPr>
              <a:t>Биржан</a:t>
            </a:r>
            <a:r>
              <a:rPr lang="ru-RU" sz="1250" dirty="0">
                <a:latin typeface="Times New Roman" pitchFamily="18" charset="0"/>
                <a:cs typeface="Times New Roman" pitchFamily="18" charset="0"/>
              </a:rPr>
              <a:t> сал  города Кокшетау.</a:t>
            </a:r>
          </a:p>
          <a:p>
            <a:pPr indent="266700" algn="just"/>
            <a:r>
              <a:rPr lang="ru-RU" sz="1250" dirty="0">
                <a:latin typeface="Times New Roman" pitchFamily="18" charset="0"/>
                <a:cs typeface="Times New Roman" pitchFamily="18" charset="0"/>
              </a:rPr>
              <a:t>          Всем участникам и руководителям  Игр был выдан сертификат участника.  Победители  стали обладателями золотой, серебряной и бронзовой медали.</a:t>
            </a:r>
          </a:p>
        </p:txBody>
      </p:sp>
      <p:pic>
        <p:nvPicPr>
          <p:cNvPr id="27652" name="Рисунок 15" descr="IMG_368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192" y="4968654"/>
            <a:ext cx="2537366" cy="1691578"/>
          </a:xfrm>
          <a:prstGeom prst="rect">
            <a:avLst/>
          </a:prstGeom>
          <a:noFill/>
        </p:spPr>
      </p:pic>
      <p:pic>
        <p:nvPicPr>
          <p:cNvPr id="27651" name="Рисунок 14" descr="IMG_363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192" y="3169429"/>
            <a:ext cx="2537366" cy="1691578"/>
          </a:xfrm>
          <a:prstGeom prst="rect">
            <a:avLst/>
          </a:prstGeom>
          <a:noFill/>
        </p:spPr>
      </p:pic>
      <p:pic>
        <p:nvPicPr>
          <p:cNvPr id="27650" name="Рисунок 16" descr="IMG_369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8680" y="6777397"/>
            <a:ext cx="2520280" cy="1683035"/>
          </a:xfrm>
          <a:prstGeom prst="rect">
            <a:avLst/>
          </a:prstGeom>
          <a:noFill/>
        </p:spPr>
      </p:pic>
      <p:pic>
        <p:nvPicPr>
          <p:cNvPr id="27649" name="Рисунок 13" descr="IMG_360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8680" y="1403647"/>
            <a:ext cx="2520280" cy="1683035"/>
          </a:xfrm>
          <a:prstGeom prst="rect">
            <a:avLst/>
          </a:prstGeom>
          <a:noFill/>
        </p:spPr>
      </p:pic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0" y="798195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и по запросу рухани жаңғыру эмблема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36" y="35496"/>
            <a:ext cx="2016224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Содержимое 4" descr="kjujnbg LL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9120" y="41320"/>
            <a:ext cx="1224136" cy="1218312"/>
          </a:xfrm>
          <a:prstGeom prst="rect">
            <a:avLst/>
          </a:prstGeom>
        </p:spPr>
      </p:pic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429000" y="1259632"/>
            <a:ext cx="3096344" cy="75866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5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1250" b="1" dirty="0">
                <a:latin typeface="Times New Roman" pitchFamily="18" charset="0"/>
                <a:cs typeface="Times New Roman" pitchFamily="18" charset="0"/>
              </a:rPr>
              <a:t>Өнерім – рухани қазынам</a:t>
            </a:r>
            <a:r>
              <a:rPr lang="en-US" sz="1250" b="1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kk-KZ" sz="1250" b="1" dirty="0">
                <a:latin typeface="Times New Roman" pitchFamily="18" charset="0"/>
                <a:cs typeface="Times New Roman" pitchFamily="18" charset="0"/>
              </a:rPr>
              <a:t> атты Қазақстанның ХІІІ республикалық Ұлттық Жастар Дельфий </a:t>
            </a:r>
            <a:r>
              <a:rPr lang="kk-KZ" sz="1250" b="1" dirty="0" smtClean="0">
                <a:latin typeface="Times New Roman" pitchFamily="18" charset="0"/>
                <a:cs typeface="Times New Roman" pitchFamily="18" charset="0"/>
              </a:rPr>
              <a:t>ойындары</a:t>
            </a:r>
            <a:r>
              <a:rPr lang="kk-KZ" sz="1250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125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250" dirty="0" smtClean="0">
                <a:latin typeface="Times New Roman" pitchFamily="18" charset="0"/>
                <a:cs typeface="Times New Roman" pitchFamily="18" charset="0"/>
              </a:rPr>
              <a:t>2017 </a:t>
            </a:r>
            <a:r>
              <a:rPr lang="kk-KZ" sz="1250" dirty="0">
                <a:latin typeface="Times New Roman" pitchFamily="18" charset="0"/>
                <a:cs typeface="Times New Roman" pitchFamily="18" charset="0"/>
              </a:rPr>
              <a:t>жылдың 1-5 қараша аралығында Солтүстік Қазақстан облысының Петропавл қаласында «Өнерім – рухани қазынам» атты ХІІІ республикалық Ұлттық Жастар Дельфий ойындары өтті.</a:t>
            </a:r>
            <a:endParaRPr lang="ru-RU" sz="125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250" dirty="0">
                <a:latin typeface="Times New Roman" pitchFamily="18" charset="0"/>
                <a:cs typeface="Times New Roman" pitchFamily="18" charset="0"/>
              </a:rPr>
              <a:t>     ХІІІ Дельфий ойындарына Қазақстанның он екі облысынан және екі қаласынан 18 номинация бойынша жалпы 600-ге жуық жас дарынды бала қатысты. Шығармашылық байқаудың аясында «Хореография», «Ым-ишарат тілінде ән айту» номинациялары бойынша екінші Парадельфийлік ойындар өткізілді. Осы арада «Арбада билеу»  атты жаңа номинацияның тұсауы кесілді. </a:t>
            </a:r>
            <a:endParaRPr lang="en-US" sz="125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Ақмола облысынан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 30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адамды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құрайтын 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делегация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Оның ішінде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 13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орындаушы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ұжым 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би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театралды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Біздің конкурсанттар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өз өнерін 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13 номинация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көрсетті</a:t>
            </a:r>
            <a:r>
              <a:rPr lang="en-US" sz="125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Байқаул-фестивалі бағдарламасының қорытындысы бойынша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Ақмола облысы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делегациясының қоржыны 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3 алтын, 1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күміс және 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қола медальмен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толықты 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жүлделі орын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командалық 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ІІІ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орынға ие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болды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25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орын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 - Алтын медаль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иегерлері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2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Жулбарисов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Данияр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(Көкшетау қаласы, Біржан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 сал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атындағы музыкалық колледжі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Крутевич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 Тимур (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Көкшетау қаласы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 музыка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мектебі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Мухамедқали Бауыржан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Көкшетау қаласы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, № 1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құрылыс-техникалық колледжі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Халықаралық Ойындарда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Қазақстан намысын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50" dirty="0" err="1" smtClean="0">
                <a:latin typeface="Times New Roman" pitchFamily="18" charset="0"/>
                <a:cs typeface="Times New Roman" pitchFamily="18" charset="0"/>
              </a:rPr>
              <a:t>қорғайды</a:t>
            </a:r>
            <a:r>
              <a:rPr lang="ru-RU" sz="125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5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3" name="Рисунок 10" descr="IMG_763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1308" y="1331641"/>
            <a:ext cx="2554975" cy="1705180"/>
          </a:xfrm>
          <a:prstGeom prst="rect">
            <a:avLst/>
          </a:prstGeom>
          <a:noFill/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0" y="917257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1122" y="3203848"/>
            <a:ext cx="2559370" cy="1705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 descr="D:\ДЛЯ СБОРНИКА\Парад 17\10-11-2017_06-15-44\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1122" y="5076056"/>
            <a:ext cx="2559371" cy="1705181"/>
          </a:xfrm>
          <a:prstGeom prst="rect">
            <a:avLst/>
          </a:prstGeom>
          <a:noFill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1189" y="7020272"/>
            <a:ext cx="2557771" cy="1705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и по запросу рухани жаңғыру эмблема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36" y="35496"/>
            <a:ext cx="2016224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Содержимое 4" descr="kjujnbg LL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9120" y="41320"/>
            <a:ext cx="1224136" cy="1218312"/>
          </a:xfrm>
          <a:prstGeom prst="rect">
            <a:avLst/>
          </a:prstGeom>
        </p:spPr>
      </p:pic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8675" name="Рисунок 12" descr="IMG_756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4893" y="1475657"/>
            <a:ext cx="2591079" cy="1729276"/>
          </a:xfrm>
          <a:prstGeom prst="rect">
            <a:avLst/>
          </a:prstGeom>
          <a:noFill/>
        </p:spPr>
      </p:pic>
      <p:pic>
        <p:nvPicPr>
          <p:cNvPr id="28674" name="Рисунок 11" descr="IMG_730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5049" y="3347864"/>
            <a:ext cx="2593912" cy="1731167"/>
          </a:xfrm>
          <a:prstGeom prst="rect">
            <a:avLst/>
          </a:prstGeom>
          <a:noFill/>
        </p:spPr>
      </p:pic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0" y="917257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9000" y="1470129"/>
            <a:ext cx="3096344" cy="7155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" b="1" dirty="0" smtClean="0">
                <a:latin typeface="Times New Roman" pitchFamily="18" charset="0"/>
                <a:cs typeface="Times New Roman" pitchFamily="18" charset="0"/>
              </a:rPr>
              <a:t>XIII  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 республиканские Национальные Молодежные  Дельфийские игры  под девизом «</a:t>
            </a:r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Өнерім – рухани қазынам</a:t>
            </a:r>
            <a:r>
              <a:rPr lang="ru-RU" sz="13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kk-KZ" sz="1300" b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266700" algn="just"/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 1 по 5 ноября 201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года в городе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Петропавловск Северо-Казахстанской области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 прошли 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XIII 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республиканские Национальные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Молодежные  Дельфийские игры  под девизом «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Өнерім – рухани қазынам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     В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XIII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республиканских Национальных 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Молодежных  Дельфийских играх  приняли участия  около 600 молодых и  талантливых ребят  из 12-ти областей и 2-х городов Казахстана  по 18 номинациям. А также в рамках творческого конкурса прошли вторые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Парадельфийские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игры по номинациям «Хореография», «Жестовое пение». И здесь же презентовали новую номинацию «Танцы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колясках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». </a:t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Акмолинской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области выступила делегация в составе 30 человек:</a:t>
            </a:r>
          </a:p>
          <a:p>
            <a:pPr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13 сольных исполнителей и 2 коллектива  </a:t>
            </a:r>
            <a:r>
              <a:rPr lang="ru-RU" sz="1200" i="1" dirty="0">
                <a:latin typeface="Times New Roman" pitchFamily="18" charset="0"/>
                <a:cs typeface="Times New Roman" pitchFamily="18" charset="0"/>
              </a:rPr>
              <a:t>(танцевальный, театральный)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итогам 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конкурсно-фестивальной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программы  копилка наград делегации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Акмолинской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области пополнилось 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золот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ыми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серебря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ной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бронзовыми медалями (всего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призовых мест)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результатам 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XIII 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республиканских Национальных Молодежных Дельфийских игр «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Өнерім – рухани қазынам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 делегация от Акмолинской области заняла 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III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обшекомандное место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и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 была награждена кубком.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 Обладатели  золотых медалей в 2018 году  примут участие в Международных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Национальных Молодежных  Дельфийских играх, которые пройдут  в г. Москва.   </a:t>
            </a:r>
          </a:p>
        </p:txBody>
      </p:sp>
      <p:pic>
        <p:nvPicPr>
          <p:cNvPr id="2050" name="Picture 2" descr="D:\ДЛЯ СБОРНИКА\Парад 17\10-11-2017_06-15-44\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5051" y="5220072"/>
            <a:ext cx="2593910" cy="1728193"/>
          </a:xfrm>
          <a:prstGeom prst="rect">
            <a:avLst/>
          </a:prstGeom>
          <a:noFill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5049" y="7092280"/>
            <a:ext cx="2593911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и по запросу рухани жаңғыру эмблема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36" y="35496"/>
            <a:ext cx="2016224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Содержимое 4" descr="kjujnbg LL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9120" y="41320"/>
            <a:ext cx="1224136" cy="1218312"/>
          </a:xfrm>
          <a:prstGeom prst="rect">
            <a:avLst/>
          </a:prstGeom>
        </p:spPr>
      </p:pic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0" y="917257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56992" y="1331640"/>
            <a:ext cx="3168352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«Өрле, Каза</a:t>
            </a:r>
            <a:r>
              <a:rPr lang="kk-KZ" sz="1200" b="1" dirty="0">
                <a:latin typeface="Times New Roman" pitchFamily="18" charset="0"/>
                <a:cs typeface="Times New Roman" pitchFamily="18" charset="0"/>
              </a:rPr>
              <a:t>қ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стан!»</a:t>
            </a:r>
            <a:r>
              <a:rPr lang="kk-KZ" sz="1200" b="1" dirty="0">
                <a:latin typeface="Times New Roman" pitchFamily="18" charset="0"/>
                <a:cs typeface="Times New Roman" pitchFamily="18" charset="0"/>
              </a:rPr>
              <a:t> атты музыкалық оркестрлер шеруі 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indent="36195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sz="1200" b="1" dirty="0" smtClean="0">
                <a:latin typeface="Times New Roman" pitchFamily="18" charset="0"/>
                <a:cs typeface="Times New Roman" pitchFamily="18" charset="0"/>
              </a:rPr>
              <a:t>Мақсаты</a:t>
            </a:r>
            <a:r>
              <a:rPr lang="kk-KZ" sz="12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«Мәңгілік ел» жалпыұлттық идеясын іске асыру талаптарына сәйкес эстетикалық, патриоттық тәрбиелеудің факторы саналатын оқушылар мен студенттердің көше бойғы-фестивальдік шеруін қолдау және дамыту.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indent="361950" algn="just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2017 жылдың 1 маусымында Ақмола облысы Көкшетау қаласында Халықаралық балалар күніне арналған балалар және жастар музыкалық оркестерлері мен ансамбльдерінің Шеруі өтті. Облыстық Шеруге балабақша тәрбиеленушілерінен бастап ЖОО-ның студенттеріне дейін жалпы 2875 бала қатысты.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Жалпы 75 ұжым: үрмелі, шекті аспаптар ансамбльдері, қазақ, орыс халық аспаптарының оркестрлері, барабаншылар, хор, би, спорттық ұжымдар және т.б. қатысты.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indent="361950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Шеру 2 бөлімнен тұрды: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-Шерудің жүріп өтуі;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Балалар қиялындағы әлем» театралдандырылған 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қойылымы.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indent="361950"/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Шеру </a:t>
            </a:r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Абай көшесі мен Пушкин көшесінің қиылысында басталып, «Тәуелсіздік» алаңына бет алды.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        «Балалар қиялындағы әлем» театрландырлыған қойылымы «Тәуелсіздік» алаңында өтті.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indent="361950" algn="just"/>
            <a:r>
              <a:rPr lang="kk-KZ" sz="1200" dirty="0">
                <a:latin typeface="Times New Roman" pitchFamily="18" charset="0"/>
                <a:cs typeface="Times New Roman" pitchFamily="18" charset="0"/>
              </a:rPr>
              <a:t>Осы күні Ақмола облысы Степногорск қаласында да Шеру өткізілген болатын. Бұл акция Степногорск қаласының барлық ұйымының бірігуіне мұрындық болды. Шараға музыкалық мектеп, Балалар шығармашылық үйлерінің, көпсалалы оқу-өндіріс комбинатының тәрбиеленушілері, мектеп оқушылары, би ұжымдары –барлығы 600-ге жуық Степногорск тұрғыны қатысты.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6672" y="1475656"/>
            <a:ext cx="2614635" cy="2042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http://dt1.akmoedu.kz/093D1EC0944EBFB3/gallery/photo_149638332865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6672" y="3779912"/>
            <a:ext cx="2592288" cy="17281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3" descr="D:\ДЛЯ СБОРНИКА\Парад 17\фото парад степногорск\Итоги 4.06.2017.00_14_52_05.неподвижное изображение00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6672" y="5796136"/>
            <a:ext cx="2592288" cy="20738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и по запросу рухани жаңғыру эмблема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36" y="35496"/>
            <a:ext cx="2016224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Содержимое 4" descr="kjujnbg LL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9120" y="41320"/>
            <a:ext cx="1224136" cy="1218312"/>
          </a:xfrm>
          <a:prstGeom prst="rect">
            <a:avLst/>
          </a:prstGeom>
        </p:spPr>
      </p:pic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0" y="917257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9000" y="1314164"/>
            <a:ext cx="3096344" cy="7650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sz="12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 </a:t>
            </a:r>
            <a:r>
              <a:rPr lang="kk-KZ" sz="1200" b="1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Парад музыкальных оркестров </a:t>
            </a:r>
            <a:r>
              <a:rPr lang="ru-RU" sz="1200" b="1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«Өрле, Каза</a:t>
            </a:r>
            <a:r>
              <a:rPr lang="kk-KZ" sz="12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қ</a:t>
            </a:r>
            <a:r>
              <a:rPr lang="ru-RU" sz="12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стан!»</a:t>
            </a:r>
            <a:endParaRPr lang="ru-RU" sz="1200" dirty="0" smtClean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200" b="1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Цель : </a:t>
            </a:r>
            <a:r>
              <a:rPr lang="ru-RU" sz="1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поддержка и развитие парадного, улично-фестивального шествия школьников и студентов как фактора эстетического, патриотического воспитания в условиях реализации общенациональной идеи «</a:t>
            </a:r>
            <a:r>
              <a:rPr lang="ru-RU" sz="1200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Мәңгілік </a:t>
            </a:r>
            <a:r>
              <a:rPr lang="ru-RU" sz="1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Ел». </a:t>
            </a:r>
          </a:p>
          <a:p>
            <a:pPr algn="just">
              <a:spcAft>
                <a:spcPts val="0"/>
              </a:spcAft>
            </a:pPr>
            <a:r>
              <a:rPr lang="ru-RU" sz="1200" dirty="0" smtClean="0">
                <a:latin typeface="Times New Roman" pitchFamily="18" charset="0"/>
                <a:ea typeface="Calibri"/>
                <a:cs typeface="Times New Roman" pitchFamily="18" charset="0"/>
              </a:rPr>
              <a:t>         1 июня 2017 года  в г. Кокшетау </a:t>
            </a:r>
            <a:r>
              <a:rPr lang="ru-RU" sz="1200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Акмолинской</a:t>
            </a:r>
            <a:r>
              <a:rPr lang="ru-RU" sz="1200" dirty="0" smtClean="0">
                <a:latin typeface="Times New Roman" pitchFamily="18" charset="0"/>
                <a:ea typeface="Calibri"/>
                <a:cs typeface="Times New Roman" pitchFamily="18" charset="0"/>
              </a:rPr>
              <a:t> области  прошел </a:t>
            </a:r>
            <a:r>
              <a:rPr lang="kk-KZ" sz="1200" dirty="0" smtClean="0">
                <a:latin typeface="Times New Roman" pitchFamily="18" charset="0"/>
                <a:ea typeface="Calibri"/>
                <a:cs typeface="Times New Roman" pitchFamily="18" charset="0"/>
              </a:rPr>
              <a:t>Парад детских и молодежных  музыкальных оркестров и ансамблей. </a:t>
            </a:r>
            <a:r>
              <a:rPr lang="ru-RU" sz="1200" dirty="0" smtClean="0">
                <a:latin typeface="Times New Roman" pitchFamily="18" charset="0"/>
                <a:ea typeface="Calibri"/>
                <a:cs typeface="Times New Roman" pitchFamily="18" charset="0"/>
              </a:rPr>
              <a:t>В областном Параде приняли участие 2875 тысяч детей. </a:t>
            </a:r>
          </a:p>
          <a:p>
            <a:pPr algn="just">
              <a:spcAft>
                <a:spcPts val="0"/>
              </a:spcAft>
            </a:pPr>
            <a:r>
              <a:rPr lang="ru-RU" sz="1200" dirty="0" smtClean="0">
                <a:latin typeface="Times New Roman" pitchFamily="18" charset="0"/>
                <a:ea typeface="Calibri"/>
                <a:cs typeface="Times New Roman" pitchFamily="18" charset="0"/>
              </a:rPr>
              <a:t>75 коллективов: духовые, струнные ансамбли, оркестры казахских, русских народных инструментов,  барабанщики, хоровые, танцевальные, спортивные и другие.   </a:t>
            </a:r>
          </a:p>
          <a:p>
            <a:pPr indent="449580" algn="just">
              <a:spcAft>
                <a:spcPts val="0"/>
              </a:spcAft>
            </a:pPr>
            <a:r>
              <a:rPr lang="kk-KZ" sz="1200" dirty="0" smtClean="0">
                <a:latin typeface="Times New Roman" pitchFamily="18" charset="0"/>
                <a:ea typeface="Calibri"/>
                <a:cs typeface="Times New Roman" pitchFamily="18" charset="0"/>
              </a:rPr>
              <a:t>Парад, состоял из 2-х частей:</a:t>
            </a:r>
            <a:endParaRPr lang="ru-RU" sz="12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1200" dirty="0" smtClean="0">
                <a:latin typeface="Times New Roman" pitchFamily="18" charset="0"/>
                <a:ea typeface="Calibri"/>
                <a:cs typeface="Times New Roman" pitchFamily="18" charset="0"/>
              </a:rPr>
              <a:t>-шествие Парада;</a:t>
            </a:r>
            <a:endParaRPr lang="ru-RU" sz="12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1200" dirty="0" smtClean="0">
                <a:latin typeface="Times New Roman" pitchFamily="18" charset="0"/>
                <a:ea typeface="Calibri"/>
                <a:cs typeface="Times New Roman" pitchFamily="18" charset="0"/>
              </a:rPr>
              <a:t>-театрализованное представление «Мир глазами детей».</a:t>
            </a:r>
            <a:endParaRPr lang="ru-RU" sz="12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just">
              <a:spcAft>
                <a:spcPts val="0"/>
              </a:spcAft>
            </a:pPr>
            <a:r>
              <a:rPr lang="kk-KZ" sz="1200" dirty="0" smtClean="0">
                <a:latin typeface="Times New Roman" pitchFamily="18" charset="0"/>
                <a:ea typeface="Calibri"/>
                <a:cs typeface="Times New Roman" pitchFamily="18" charset="0"/>
              </a:rPr>
              <a:t>     Шествие Парада началось  с улицы Абая пересечение улицы Пушкина до площади «Тәуелсіздік</a:t>
            </a:r>
            <a:r>
              <a:rPr lang="ru-RU" sz="1200" dirty="0" smtClean="0">
                <a:latin typeface="Times New Roman" pitchFamily="18" charset="0"/>
                <a:ea typeface="Calibri"/>
                <a:cs typeface="Times New Roman" pitchFamily="18" charset="0"/>
              </a:rPr>
              <a:t>». </a:t>
            </a:r>
          </a:p>
          <a:p>
            <a:pPr algn="just">
              <a:spcAft>
                <a:spcPts val="0"/>
              </a:spcAft>
            </a:pPr>
            <a:r>
              <a:rPr lang="kk-KZ" sz="1200" dirty="0" smtClean="0">
                <a:latin typeface="Times New Roman" pitchFamily="18" charset="0"/>
                <a:ea typeface="Calibri"/>
                <a:cs typeface="Times New Roman" pitchFamily="18" charset="0"/>
              </a:rPr>
              <a:t>        Театрализованное представление «Мир глазами детей» состоялся на площади «Тәуелсіздік».  </a:t>
            </a:r>
            <a:endParaRPr lang="ru-RU" sz="12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indent="449580" algn="just">
              <a:spcAft>
                <a:spcPts val="0"/>
              </a:spcAft>
            </a:pPr>
            <a:r>
              <a:rPr lang="kk-KZ" sz="1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В этот же день  Парад прошел и в г. Степногорск Акмолинской области. </a:t>
            </a:r>
            <a:r>
              <a:rPr lang="ru-RU" sz="1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В мероприятии приняли участие около 600 юных </a:t>
            </a:r>
            <a:r>
              <a:rPr lang="ru-RU" sz="1200" dirty="0" err="1" smtClean="0">
                <a:latin typeface="Times New Roman" pitchFamily="18" charset="0"/>
                <a:ea typeface="Times New Roman"/>
                <a:cs typeface="Times New Roman" pitchFamily="18" charset="0"/>
              </a:rPr>
              <a:t>степногорцев</a:t>
            </a:r>
            <a:r>
              <a:rPr lang="ru-RU" sz="1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: воспитанники музыкальной школы, Дома детского творчества, Многопрофильного учебно-производственного комбината, учащиеся школ, хореографические коллективы.</a:t>
            </a:r>
          </a:p>
          <a:p>
            <a:pPr indent="449580" algn="just">
              <a:spcAft>
                <a:spcPts val="0"/>
              </a:spcAft>
            </a:pPr>
            <a:r>
              <a:rPr lang="ru-RU" sz="1200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Я</a:t>
            </a:r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ркое и красочное шествие проходило по улице </a:t>
            </a:r>
            <a:r>
              <a:rPr lang="ru-RU" sz="1200" dirty="0" err="1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Бе</a:t>
            </a:r>
            <a:r>
              <a:rPr lang="kk-KZ" sz="12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й</a:t>
            </a:r>
            <a:r>
              <a:rPr lang="ru-RU" sz="12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б</a:t>
            </a:r>
            <a:r>
              <a:rPr lang="kk-KZ" sz="12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і</a:t>
            </a:r>
            <a:r>
              <a:rPr lang="ru-RU" sz="1200" dirty="0" err="1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тш</a:t>
            </a:r>
            <a:r>
              <a:rPr lang="kk-KZ" sz="1200" dirty="0" smtClean="0">
                <a:solidFill>
                  <a:srgbClr val="00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ілік и оставило у степногорцев приятные летние веселые впечатления.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http://dt1.akmoedu.kz/093D1EC0944EBFB3/gallery/photo_149631827502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3917" y="1331640"/>
            <a:ext cx="2614635" cy="1806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 descr="D:\ДЛЯ СБОРНИКА\Парад 17\фото парад степногорск\Итоги 4.06.2017.00_15_00_21.неподвижное изображение004.jpg"/>
          <p:cNvPicPr>
            <a:picLocks noChangeAspect="1" noChangeArrowheads="1"/>
          </p:cNvPicPr>
          <p:nvPr/>
        </p:nvPicPr>
        <p:blipFill>
          <a:blip r:embed="rId5" cstate="print"/>
          <a:srcRect t="8784" b="6757"/>
          <a:stretch>
            <a:fillRect/>
          </a:stretch>
        </p:blipFill>
        <p:spPr bwMode="auto">
          <a:xfrm>
            <a:off x="476672" y="3304223"/>
            <a:ext cx="2664296" cy="1800200"/>
          </a:xfrm>
          <a:prstGeom prst="rect">
            <a:avLst/>
          </a:prstGeom>
          <a:noFill/>
        </p:spPr>
      </p:pic>
      <p:pic>
        <p:nvPicPr>
          <p:cNvPr id="3076" name="Picture 4" descr="D:\ДЛЯ СБОРНИКА\Парад 17\фото парад степногорск\Итоги 4.06.2017.00_14_56_04.неподвижное изображение003.jpg"/>
          <p:cNvPicPr>
            <a:picLocks noChangeAspect="1" noChangeArrowheads="1"/>
          </p:cNvPicPr>
          <p:nvPr/>
        </p:nvPicPr>
        <p:blipFill>
          <a:blip r:embed="rId6" cstate="print"/>
          <a:srcRect b="8784"/>
          <a:stretch>
            <a:fillRect/>
          </a:stretch>
        </p:blipFill>
        <p:spPr bwMode="auto">
          <a:xfrm>
            <a:off x="476672" y="5270260"/>
            <a:ext cx="2664296" cy="1944216"/>
          </a:xfrm>
          <a:prstGeom prst="rect">
            <a:avLst/>
          </a:prstGeom>
          <a:noFill/>
        </p:spPr>
      </p:pic>
      <p:pic>
        <p:nvPicPr>
          <p:cNvPr id="15" name="Picture 3" descr="D:\ДЛЯ СБОРНИКА\Степногорск фото 1 июня\фото 1 июня\20170601_09505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6672" y="7380312"/>
            <a:ext cx="2664296" cy="14986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и по запросу рухани жаңғыру эмблема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36" y="35496"/>
            <a:ext cx="2016224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Содержимое 4" descr="kjujnbg LL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9120" y="-36512"/>
            <a:ext cx="1224136" cy="1218312"/>
          </a:xfrm>
          <a:prstGeom prst="rect">
            <a:avLst/>
          </a:prstGeom>
        </p:spPr>
      </p:pic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0" y="917257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9000" y="1295698"/>
            <a:ext cx="3096344" cy="76687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Рухани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жаңғыру» бағдарламасы «Сөз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тілдің көркі» ішкі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жобасының 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Тіл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дарын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шығармашылық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жобалар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байқауы» шарасы</a:t>
            </a:r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Шараның мақсаты: Өзге ұлт өкілдерінің қазақ тілін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үйренуге деген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қызығушылығын арттыру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зерттеушілік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және оқу-танымдық қызметтерін дамыту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Байқаудың облыстық кезеңі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2017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жылдың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29-31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қазаны аралығында өтті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Байқаудың аудандық кезеңіне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– 1100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оқушы қатысқан болатын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Ал 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облыстық кезеңге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2-11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сыныптардан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136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оқушы қатысты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Оқушылар келесі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номинацияларға жататын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өз жұмыстарының мазмұнын қазақ тілінде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баян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етті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: «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Менің шежірем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Менің кіші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Отаным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», «Астана –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арман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қала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Ауылымның тарихы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Қазақ өнерінің салт-дәстүрлері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Қазақ халқының музыкалық өнері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тілдің беделі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»,  «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Жасыл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энергетика», «Робототехника», «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Қазақстанның ұлттық-қолданбалы өнері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pPr algn="just"/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Қатысушылардың жұмысын бағалау үшін қазылар алқасы құрылды.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Олардың қатарында Ш.Уәлиханов атындағы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КМУ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оқытушылары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тілдерді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басқармасының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«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педагогикалық қызметкерлердің біліктілігін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институтының өкілдері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Ж.Мусин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атындағы жоғары педагогикалық колледжінің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Біржан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сал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атындағы музыкалық колледжінің оқытушылары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облыстық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Арқа ажары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газетінің тілшілері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тарихи-өлкетанулық мұражай қызметкерлері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бар.</a:t>
            </a:r>
          </a:p>
          <a:p>
            <a:pPr algn="just"/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Байқаудың қорытындысы бойынша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58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оқушы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1, 2, 3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дәрежелі дипломдармен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және ақшалай сертификатпен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марапатталды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І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орын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- 11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оқушы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ІІ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орын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– 18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оқушы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ІІІ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орын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– 29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оқушы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Жеңімпаздар салттанатты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түрде марапатталды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Марина\Desktop\Для брошюры Тіл Дарын\photo_1497607525981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79" y="1547664"/>
            <a:ext cx="2520281" cy="1681008"/>
          </a:xfrm>
          <a:prstGeom prst="rect">
            <a:avLst/>
          </a:prstGeom>
          <a:noFill/>
        </p:spPr>
      </p:pic>
      <p:pic>
        <p:nvPicPr>
          <p:cNvPr id="5123" name="Picture 3" descr="C:\Users\Марина\Desktop\Для брошюры Тіл Дарын\фото 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8679" y="6570221"/>
            <a:ext cx="2520281" cy="1890211"/>
          </a:xfrm>
          <a:prstGeom prst="rect">
            <a:avLst/>
          </a:prstGeom>
          <a:noFill/>
        </p:spPr>
      </p:pic>
      <p:pic>
        <p:nvPicPr>
          <p:cNvPr id="5124" name="Picture 4" descr="C:\Users\Марина\Desktop\Для брошюры Тіл Дарын\224c15130e2665cd7388f7f410997729[1]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8681" y="4983819"/>
            <a:ext cx="2520280" cy="1417657"/>
          </a:xfrm>
          <a:prstGeom prst="rect">
            <a:avLst/>
          </a:prstGeom>
          <a:noFill/>
        </p:spPr>
      </p:pic>
      <p:pic>
        <p:nvPicPr>
          <p:cNvPr id="5125" name="Picture 5" descr="C:\Users\Марина\Desktop\Для брошюры Тіл Дарын\c235e807b86f3b9861fbf462a7e6e341[1]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8681" y="3397417"/>
            <a:ext cx="2520279" cy="141765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артинки по запросу рухани жаңғыру эмблема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736" y="35496"/>
            <a:ext cx="2016224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Содержимое 4" descr="kjujnbg LL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09120" y="41320"/>
            <a:ext cx="1224136" cy="1218312"/>
          </a:xfrm>
          <a:prstGeom prst="rect">
            <a:avLst/>
          </a:prstGeom>
        </p:spPr>
      </p:pic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0" y="9172575"/>
            <a:ext cx="6858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810000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29000" y="1270074"/>
            <a:ext cx="3096344" cy="769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Мероприятие «Конкурс творческих проектов  «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Тіл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дарын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подпроекта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Сөз 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тілдің қөркі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»  программы «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Рухани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жаңғыру</a:t>
            </a:r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 Цель мероприятия- повышение интереса у детей некоренной национальности к изучению государственного языка, развитие исследовательской и учебно-познавательной деятельности.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Областной конкурс проведен 29-31октября 2017 года. В конкурсе приняли участие  на региональном уровне – 1100 учащихся, на областном - 136 учащихся 2-11 классов. 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Содержание работ было представлено на казахском языке по секциям: «Моя родословная», «Моя малая Родина», «Астана-город  мечты», «Музыкальное искусство казахского народа», «История моего села», «Обычаи и традиции казахского народа», «Статус государственного языка», «Зелёная энергетика», «Национально - прикладное искусство Казахстана».  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 Для оценивания работ участников было сформировано жюри из числа преподавателей КГУ им. Ш.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Уалиханова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, представителей управления по развитию языков, института повышения квалификации педагогических работников «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Өрлеу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», преподавателей высшего педагогического колледжа им. Ж.Мусина, музыкального колледжа 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им.Биржан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Сал, областной газеты «Арка жары», </a:t>
            </a:r>
            <a:r>
              <a:rPr lang="ru-RU" sz="1200" dirty="0" err="1" smtClean="0">
                <a:latin typeface="Times New Roman" pitchFamily="18" charset="0"/>
                <a:cs typeface="Times New Roman" pitchFamily="18" charset="0"/>
              </a:rPr>
              <a:t>историко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- краеведческого музея. 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 По итогам Конкурса 58 учащихся награждены дипломами 1,2,3 степеней и денежными сертификатами, из них 11 учащихся заняли  первые места, 18 - вторые, 29 -третьи Состоялась торжественная церемония  награждения призеров.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Марина\Desktop\Для брошюры Тіл Дарын\mini_photo_1494585013453[1].jpg"/>
          <p:cNvPicPr>
            <a:picLocks noChangeAspect="1" noChangeArrowheads="1"/>
          </p:cNvPicPr>
          <p:nvPr/>
        </p:nvPicPr>
        <p:blipFill>
          <a:blip r:embed="rId4" cstate="print"/>
          <a:srcRect t="8020" b="3679"/>
          <a:stretch>
            <a:fillRect/>
          </a:stretch>
        </p:blipFill>
        <p:spPr bwMode="auto">
          <a:xfrm>
            <a:off x="440668" y="2987824"/>
            <a:ext cx="2592288" cy="1728192"/>
          </a:xfrm>
          <a:prstGeom prst="rect">
            <a:avLst/>
          </a:prstGeom>
          <a:noFill/>
        </p:spPr>
      </p:pic>
      <p:pic>
        <p:nvPicPr>
          <p:cNvPr id="6147" name="Picture 3" descr="C:\Users\Марина\Desktop\Для брошюры Тіл Дарын\5b4bbbc55f831893831400579a9ca09f[1].jpg"/>
          <p:cNvPicPr>
            <a:picLocks noChangeAspect="1" noChangeArrowheads="1"/>
          </p:cNvPicPr>
          <p:nvPr/>
        </p:nvPicPr>
        <p:blipFill>
          <a:blip r:embed="rId5" cstate="print"/>
          <a:srcRect t="11111"/>
          <a:stretch>
            <a:fillRect/>
          </a:stretch>
        </p:blipFill>
        <p:spPr bwMode="auto">
          <a:xfrm>
            <a:off x="440668" y="4860032"/>
            <a:ext cx="2592288" cy="1728192"/>
          </a:xfrm>
          <a:prstGeom prst="rect">
            <a:avLst/>
          </a:prstGeom>
          <a:noFill/>
        </p:spPr>
      </p:pic>
      <p:pic>
        <p:nvPicPr>
          <p:cNvPr id="6148" name="Picture 4" descr="C:\Users\Марина\Desktop\Для брошюры Тіл Дарын\IMG_0814.JPG"/>
          <p:cNvPicPr>
            <a:picLocks noChangeAspect="1" noChangeArrowheads="1"/>
          </p:cNvPicPr>
          <p:nvPr/>
        </p:nvPicPr>
        <p:blipFill>
          <a:blip r:embed="rId6" cstate="print"/>
          <a:srcRect t="11111" b="14815"/>
          <a:stretch>
            <a:fillRect/>
          </a:stretch>
        </p:blipFill>
        <p:spPr bwMode="auto">
          <a:xfrm>
            <a:off x="440669" y="1403648"/>
            <a:ext cx="2592287" cy="1440160"/>
          </a:xfrm>
          <a:prstGeom prst="rect">
            <a:avLst/>
          </a:prstGeom>
          <a:noFill/>
        </p:spPr>
      </p:pic>
      <p:pic>
        <p:nvPicPr>
          <p:cNvPr id="6149" name="Picture 5" descr="C:\Users\Марина\Desktop\Для брошюры Тіл Дарын\IMG_0877.JPG"/>
          <p:cNvPicPr>
            <a:picLocks noChangeAspect="1" noChangeArrowheads="1"/>
          </p:cNvPicPr>
          <p:nvPr/>
        </p:nvPicPr>
        <p:blipFill>
          <a:blip r:embed="rId7" cstate="print"/>
          <a:srcRect b="18519"/>
          <a:stretch>
            <a:fillRect/>
          </a:stretch>
        </p:blipFill>
        <p:spPr bwMode="auto">
          <a:xfrm>
            <a:off x="440668" y="6732240"/>
            <a:ext cx="2592288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325</TotalTime>
  <Words>2728</Words>
  <Application>Microsoft Office PowerPoint</Application>
  <PresentationFormat>Экран (4:3)</PresentationFormat>
  <Paragraphs>309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Эркер</vt:lpstr>
      <vt:lpstr>Қазақстан Республикасы Президентінің  «Болашаққа бағдар: рухани жаңғыру» мақаласы негізінде  «Туған жер» бағдарламасының «Тәрбие және білім» бағытын жүзеге асыру тұжырымдамасы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Марина</dc:creator>
  <cp:lastModifiedBy>Admin</cp:lastModifiedBy>
  <cp:revision>5</cp:revision>
  <dcterms:created xsi:type="dcterms:W3CDTF">2017-11-09T11:02:44Z</dcterms:created>
  <dcterms:modified xsi:type="dcterms:W3CDTF">2017-12-11T10:56:34Z</dcterms:modified>
</cp:coreProperties>
</file>